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93" r:id="rId8"/>
    <p:sldId id="335" r:id="rId9"/>
    <p:sldId id="298" r:id="rId10"/>
    <p:sldId id="260" r:id="rId11"/>
    <p:sldId id="261" r:id="rId12"/>
    <p:sldId id="401" r:id="rId13"/>
    <p:sldId id="294" r:id="rId14"/>
    <p:sldId id="295" r:id="rId15"/>
    <p:sldId id="262" r:id="rId16"/>
    <p:sldId id="263" r:id="rId17"/>
    <p:sldId id="264" r:id="rId18"/>
    <p:sldId id="265" r:id="rId19"/>
    <p:sldId id="266" r:id="rId20"/>
    <p:sldId id="267" r:id="rId21"/>
    <p:sldId id="268" r:id="rId22"/>
    <p:sldId id="269" r:id="rId23"/>
    <p:sldId id="299" r:id="rId24"/>
    <p:sldId id="270" r:id="rId25"/>
    <p:sldId id="336" r:id="rId26"/>
    <p:sldId id="337" r:id="rId27"/>
    <p:sldId id="338" r:id="rId28"/>
    <p:sldId id="339" r:id="rId29"/>
    <p:sldId id="340" r:id="rId30"/>
    <p:sldId id="378" r:id="rId31"/>
    <p:sldId id="403" r:id="rId32"/>
    <p:sldId id="444" r:id="rId33"/>
    <p:sldId id="404" r:id="rId34"/>
    <p:sldId id="271" r:id="rId35"/>
    <p:sldId id="272" r:id="rId36"/>
    <p:sldId id="273" r:id="rId37"/>
    <p:sldId id="274" r:id="rId38"/>
    <p:sldId id="275" r:id="rId39"/>
    <p:sldId id="276" r:id="rId40"/>
    <p:sldId id="277" r:id="rId41"/>
    <p:sldId id="278" r:id="rId42"/>
    <p:sldId id="279" r:id="rId43"/>
    <p:sldId id="280" r:id="rId44"/>
    <p:sldId id="281" r:id="rId45"/>
    <p:sldId id="282" r:id="rId46"/>
    <p:sldId id="283" r:id="rId47"/>
    <p:sldId id="284" r:id="rId48"/>
    <p:sldId id="285" r:id="rId49"/>
    <p:sldId id="286" r:id="rId50"/>
    <p:sldId id="287" r:id="rId51"/>
    <p:sldId id="288" r:id="rId52"/>
    <p:sldId id="289" r:id="rId53"/>
    <p:sldId id="290" r:id="rId54"/>
    <p:sldId id="291" r:id="rId55"/>
    <p:sldId id="292" r:id="rId56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defaultTextStyle>
  <p:extLst>
    <p:ext uri="{EFAFB233-063F-42B5-8137-9DF3F51BA10A}">
      <p15:sldGuideLst xmlns:p15="http://schemas.microsoft.com/office/powerpoint/2012/main">
        <p15:guide id="1" orient="horz" pos="2530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A7C3"/>
    <a:srgbClr val="1C38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0C80F7D-2CE3-44E0-BB90-7D6B165C47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  <a:tblStyle styleId="{8E6A21F0-2E08-42FF-B0D5-8E62C692BF43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0" y="0"/>
      </p:cViewPr>
      <p:guideLst>
        <p:guide orient="horz" pos="253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9" Type="http://schemas.openxmlformats.org/officeDocument/2006/relationships/tableStyles" Target="tableStyles.xml"/><Relationship Id="rId58" Type="http://schemas.openxmlformats.org/officeDocument/2006/relationships/viewProps" Target="viewProps.xml"/><Relationship Id="rId57" Type="http://schemas.openxmlformats.org/officeDocument/2006/relationships/presProps" Target="presProps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2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notesMaster" Target="notesMasters/notesMaster1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29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90204"/>
      <a:defRPr sz="1400" b="0" i="0" u="none" strike="noStrike" cap="none">
        <a:solidFill>
          <a:srgbClr val="000000"/>
        </a:solidFill>
        <a:latin typeface="Arial" panose="020B0604020202090204"/>
        <a:ea typeface="Arial" panose="020B0604020202090204"/>
        <a:cs typeface="Arial" panose="020B0604020202090204"/>
        <a:sym typeface="Arial" panose="020B060402020209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8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4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5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6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7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8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0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2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6713dda703_0_0:notes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2" name="Google Shape;52;g26713dda703_0_0:notes"/>
          <p:cNvSpPr txBox="1"/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5140b8dcea_0_152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5140b8dcea_0_15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5140b8dcea_0_152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5140b8dcea_0_15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5140b8dcea_0_152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5140b8dcea_0_15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5140b8dcea_0_1568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5140b8dcea_0_1568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295cf03b45_0_63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2295cf03b45_0_63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2295cf03b45_0_5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0" name="Google Shape;370;g2295cf03b45_0_5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g2295cf03b45_0_152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7" name="Google Shape;417;g2295cf03b45_0_15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295cf03b45_0_19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295cf03b45_0_19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g2295cf03b45_0_29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1" name="Google Shape;511;g2295cf03b45_0_29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295cf03b45_0_34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295cf03b45_0_3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:notes"/>
          <p:cNvSpPr/>
          <p:nvPr>
            <p:ph type="sldImg" idx="2"/>
          </p:nvPr>
        </p:nvSpPr>
        <p:spPr>
          <a:xfrm>
            <a:off x="38129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295cf03b45_0_44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2295cf03b45_0_4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03" name="Shape 6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" name="Google Shape;604;g2295cf03b45_0_44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5" name="Google Shape;605;g2295cf03b45_0_44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295cf03b45_0_247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295cf03b45_0_24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26fe6402f0_0_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2" name="Google Shape;652;g226fe6402f0_0_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697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g25122997aa4_0_10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9" name="Google Shape;699;g25122997aa4_0_10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44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g225557bd252_0_2117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6" name="Google Shape;746;g225557bd252_0_211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g25122997aa4_0_15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3" name="Google Shape;793;g25122997aa4_0_15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radiant tvl - 612.6M </a:t>
            </a:r>
            <a:endParaRPr sz="1000">
              <a:solidFill>
                <a:srgbClr val="FF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aave – 9 b </a:t>
            </a:r>
            <a:endParaRPr sz="1000">
              <a:solidFill>
                <a:srgbClr val="FF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compound - 2.54 b </a:t>
            </a:r>
            <a:endParaRPr sz="1000">
              <a:solidFill>
                <a:srgbClr val="FF0000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goledo = </a:t>
            </a:r>
            <a:r>
              <a:rPr lang="zh-CN" sz="1800">
                <a:solidFill>
                  <a:srgbClr val="FF0000"/>
                </a:solidFill>
                <a:highlight>
                  <a:srgbClr val="FCFCFB"/>
                </a:highlight>
                <a:latin typeface="Courier New" panose="02070409020205090404"/>
                <a:ea typeface="Courier New" panose="02070409020205090404"/>
                <a:cs typeface="Courier New" panose="02070409020205090404"/>
                <a:sym typeface="Courier New" panose="02070409020205090404"/>
              </a:rPr>
              <a:t>6,405,443</a:t>
            </a:r>
            <a:endParaRPr sz="1800">
              <a:solidFill>
                <a:srgbClr val="FF0000"/>
              </a:solidFill>
              <a:highlight>
                <a:srgbClr val="FCFCFB"/>
              </a:highlight>
              <a:latin typeface="Courier New" panose="02070409020205090404"/>
              <a:ea typeface="Courier New" panose="02070409020205090404"/>
              <a:cs typeface="Courier New" panose="02070409020205090404"/>
              <a:sym typeface="Courier New" panose="02070409020205090404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800">
                <a:solidFill>
                  <a:srgbClr val="FF0000"/>
                </a:solidFill>
                <a:highlight>
                  <a:srgbClr val="FCFCFB"/>
                </a:highlight>
                <a:latin typeface="Courier New" panose="02070409020205090404"/>
                <a:ea typeface="Courier New" panose="02070409020205090404"/>
                <a:cs typeface="Courier New" panose="02070409020205090404"/>
                <a:sym typeface="Courier New" panose="02070409020205090404"/>
              </a:rPr>
              <a:t>lendhub 9,291</a:t>
            </a:r>
            <a:endParaRPr sz="1800">
              <a:solidFill>
                <a:srgbClr val="FF0000"/>
              </a:solidFill>
              <a:highlight>
                <a:srgbClr val="FCFCFB"/>
              </a:highlight>
              <a:latin typeface="Courier New" panose="02070409020205090404"/>
              <a:ea typeface="Courier New" panose="02070409020205090404"/>
              <a:cs typeface="Courier New" panose="02070409020205090404"/>
              <a:sym typeface="Courier New" panose="02070409020205090404"/>
            </a:endParaRPr>
          </a:p>
          <a:p>
            <a:pPr marL="0" lvl="0" indent="0" algn="ctr" rtl="0">
              <a:lnSpc>
                <a:spcPct val="115000"/>
              </a:lnSpc>
              <a:spcBef>
                <a:spcPts val="300"/>
              </a:spcBef>
              <a:spcAft>
                <a:spcPts val="30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1000">
                <a:solidFill>
                  <a:srgbClr val="FF0000"/>
                </a:solidFill>
              </a:rPr>
              <a:t>defillma  6/14 </a:t>
            </a:r>
            <a:endParaRPr lang="zh-CN" sz="1000">
              <a:solidFill>
                <a:srgbClr val="FF0000"/>
              </a:solidFill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38" name="Shape 8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" name="Google Shape;839;g25140b8dcea_0_2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0" name="Google Shape;840;g25140b8dcea_0_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25140b8dcea_0_62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25140b8dcea_0_6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32" name="Shape 9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3" name="Google Shape;933;g25140b8dcea_0_112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4" name="Google Shape;934;g25140b8dcea_0_112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980" name="Shape 9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" name="Google Shape;981;g22b0c65533d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2" name="Google Shape;982;g22b0c65533d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27" name="Shape 10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Google Shape;1028;g2295cf03b45_0_7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9" name="Google Shape;1029;g2295cf03b45_0_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6e7aaf686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6e7aaf686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076" name="Shape 10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7" name="Google Shape;1077;g25140b8dcea_0_504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8" name="Google Shape;1078;g25140b8dcea_0_50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23" name="Shape 1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1124;g253fa06e7b2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5" name="Google Shape;1125;g253fa06e7b2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170" name="Shape 1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1" name="Google Shape;1171;g253fa06e7b2_0_21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2" name="Google Shape;1172;g253fa06e7b2_0_21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18" name="Shape 1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9" name="Google Shape;1219;g253fa06e7b2_0_97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0" name="Google Shape;1220;g253fa06e7b2_0_9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g2295cf03b45_0_490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7" name="Google Shape;1267;g2295cf03b45_0_49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3" name="Google Shape;1313;g2295cf03b45_0_58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4" name="Google Shape;1314;g2295cf03b45_0_58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25140b8dcea_0_40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25140b8dcea_0_40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06" name="Shape 1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7" name="Google Shape;1407;g25140b8dcea_0_309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8" name="Google Shape;1408;g25140b8dcea_0_30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53" name="Shape 1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4" name="Google Shape;1454;g25140b8dcea_0_26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5" name="Google Shape;1455;g25140b8dcea_0_2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00" name="Shape 1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1" name="Google Shape;1501;g25140b8dcea_0_21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2" name="Google Shape;1502;g25140b8dcea_0_21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6e7aaf686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6e7aaf686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47" name="Shape 1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8" name="Google Shape;1548;g225c348f835_0_6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9" name="Google Shape;1549;g225c348f835_0_6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594" name="Shape 1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5" name="Google Shape;1595;g25140b8dcea_0_16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6" name="Google Shape;1596;g25140b8dcea_0_16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41" name="Shape 1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g225557bd252_0_10:notes"/>
          <p:cNvSpPr/>
          <p:nvPr>
            <p:ph type="sldImg" idx="2"/>
          </p:nvPr>
        </p:nvSpPr>
        <p:spPr>
          <a:xfrm>
            <a:off x="38129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3" name="Google Shape;1643;g225557bd252_0_1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72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g24d91d880ab_0_27:notes"/>
          <p:cNvSpPr/>
          <p:nvPr>
            <p:ph type="sldImg" idx="2"/>
          </p:nvPr>
        </p:nvSpPr>
        <p:spPr>
          <a:xfrm>
            <a:off x="381299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4" name="Google Shape;1674;g24d91d880ab_0_2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6e7aaf686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6e7aaf686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56e7aaf686_0_5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56e7aaf686_0_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95cf03b45_0_391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295cf03b45_0_391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5140b8dcea_0_1523:notes"/>
          <p:cNvSpPr/>
          <p:nvPr>
            <p:ph type="sldImg" idx="2"/>
          </p:nvPr>
        </p:nvSpPr>
        <p:spPr>
          <a:xfrm>
            <a:off x="38131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5140b8dcea_0_1523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2725" tIns="92725" rIns="92725" bIns="927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type="subTitle" idx="1"/>
          </p:nvPr>
        </p:nvSpPr>
        <p:spPr>
          <a:xfrm>
            <a:off x="311700" y="2834125"/>
            <a:ext cx="8520600" cy="7923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type="title" hasCustomPrompt="1"/>
          </p:nvPr>
        </p:nvSpPr>
        <p:spPr>
          <a:xfrm>
            <a:off x="311700" y="1106125"/>
            <a:ext cx="8520600" cy="1963800"/>
          </a:xfrm>
          <a:prstGeom prst="rect">
            <a:avLst/>
          </a:prstGeom>
        </p:spPr>
        <p:txBody>
          <a:bodyPr spcFirstLastPara="1" wrap="square" lIns="92725" tIns="92725" rIns="92725" bIns="927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200"/>
              <a:buNone/>
              <a:defRPr sz="122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type="body" idx="1"/>
          </p:nvPr>
        </p:nvSpPr>
        <p:spPr>
          <a:xfrm>
            <a:off x="311700" y="3152225"/>
            <a:ext cx="8520600" cy="13005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36550" algn="ctr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1pPr>
            <a:lvl2pPr lvl="1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/>
        </p:txBody>
      </p:sp>
      <p:sp>
        <p:nvSpPr>
          <p:cNvPr id="15" name="Google Shape;15;p3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4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type="body" idx="1"/>
          </p:nvPr>
        </p:nvSpPr>
        <p:spPr>
          <a:xfrm>
            <a:off x="311700" y="1152475"/>
            <a:ext cx="8520600" cy="3416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4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body" idx="1"/>
          </p:nvPr>
        </p:nvSpPr>
        <p:spPr>
          <a:xfrm>
            <a:off x="311700" y="1152475"/>
            <a:ext cx="3999900" cy="3416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type="body" idx="2"/>
          </p:nvPr>
        </p:nvSpPr>
        <p:spPr>
          <a:xfrm>
            <a:off x="4832400" y="1152475"/>
            <a:ext cx="3999900" cy="3416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4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2725" tIns="92725" rIns="92725" bIns="927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type="body" idx="1"/>
          </p:nvPr>
        </p:nvSpPr>
        <p:spPr>
          <a:xfrm>
            <a:off x="311700" y="1389600"/>
            <a:ext cx="2808000" cy="3179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1pPr>
            <a:lvl2pPr lvl="1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2pPr>
            <a:lvl3pPr lvl="2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3pPr>
            <a:lvl4pPr lvl="3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4pPr>
            <a:lvl5pPr lvl="4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5pPr>
            <a:lvl6pPr lvl="5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6pPr>
            <a:lvl7pPr lvl="6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7pPr>
            <a:lvl8pPr lvl="7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8pPr>
            <a:lvl9pPr lvl="8">
              <a:spcBef>
                <a:spcPts val="0"/>
              </a:spcBef>
              <a:spcAft>
                <a:spcPts val="0"/>
              </a:spcAft>
              <a:buSzPts val="4900"/>
              <a:buNone/>
              <a:defRPr sz="4900"/>
            </a:lvl9pPr>
          </a:lstStyle>
          <a:p/>
        </p:txBody>
      </p:sp>
      <p:sp>
        <p:nvSpPr>
          <p:cNvPr id="34" name="Google Shape;34;p8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2725" tIns="92725" rIns="92725" bIns="927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2725" tIns="92725" rIns="92725" bIns="927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2725" tIns="92725" rIns="92725" bIns="927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type="body" idx="2"/>
          </p:nvPr>
        </p:nvSpPr>
        <p:spPr>
          <a:xfrm>
            <a:off x="4939500" y="724075"/>
            <a:ext cx="3837000" cy="36954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marL="457200" lvl="0" indent="-336550">
              <a:spcBef>
                <a:spcPts val="0"/>
              </a:spcBef>
              <a:spcAft>
                <a:spcPts val="0"/>
              </a:spcAft>
              <a:buSzPts val="17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2725" tIns="92725" rIns="92725" bIns="927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311700" y="1152475"/>
            <a:ext cx="8520600" cy="341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normAutofit/>
          </a:bodyPr>
          <a:lstStyle>
            <a:lvl1pPr marL="457200" lvl="0" indent="-3365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700"/>
              <a:buChar char="●"/>
              <a:defRPr sz="17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</a:fld>
            <a:endParaRPr lang="zh-C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90204"/>
        <a:defRPr sz="1400" b="0" i="0" u="none" strike="noStrike" cap="none">
          <a:solidFill>
            <a:srgbClr val="000000"/>
          </a:solidFill>
          <a:latin typeface="Arial" panose="020B0604020202090204"/>
          <a:ea typeface="Arial" panose="020B0604020202090204"/>
          <a:cs typeface="Arial" panose="020B0604020202090204"/>
          <a:sym typeface="Arial" panose="020B060402020209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0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7.xml"/><Relationship Id="rId4" Type="http://schemas.openxmlformats.org/officeDocument/2006/relationships/tags" Target="../tags/tag6.xml"/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16.xml"/><Relationship Id="rId8" Type="http://schemas.openxmlformats.org/officeDocument/2006/relationships/tags" Target="../tags/tag15.xml"/><Relationship Id="rId7" Type="http://schemas.openxmlformats.org/officeDocument/2006/relationships/tags" Target="../tags/tag14.xml"/><Relationship Id="rId6" Type="http://schemas.openxmlformats.org/officeDocument/2006/relationships/tags" Target="../tags/tag13.xml"/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8" Type="http://schemas.openxmlformats.org/officeDocument/2006/relationships/notesSlide" Target="../notesSlides/notesSlide12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23.xml"/><Relationship Id="rId15" Type="http://schemas.openxmlformats.org/officeDocument/2006/relationships/tags" Target="../tags/tag22.xml"/><Relationship Id="rId14" Type="http://schemas.openxmlformats.org/officeDocument/2006/relationships/tags" Target="../tags/tag21.xml"/><Relationship Id="rId13" Type="http://schemas.openxmlformats.org/officeDocument/2006/relationships/tags" Target="../tags/tag20.xml"/><Relationship Id="rId12" Type="http://schemas.openxmlformats.org/officeDocument/2006/relationships/tags" Target="../tags/tag19.xml"/><Relationship Id="rId11" Type="http://schemas.openxmlformats.org/officeDocument/2006/relationships/tags" Target="../tags/tag18.xml"/><Relationship Id="rId10" Type="http://schemas.openxmlformats.org/officeDocument/2006/relationships/tags" Target="../tags/tag17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0.png"/><Relationship Id="rId2" Type="http://schemas.openxmlformats.org/officeDocument/2006/relationships/hyperlink" Target="https://docs.radiant.capital/radiant/project-info/rdnt-tokenomics" TargetMode="External"/><Relationship Id="rId1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2.png"/></Relationships>
</file>

<file path=ppt/slides/_rels/slide21.xml.rels><?xml version="1.0" encoding="UTF-8" standalone="yes"?>
<Relationships xmlns="http://schemas.openxmlformats.org/package/2006/relationships"><Relationship Id="rId9" Type="http://schemas.openxmlformats.org/officeDocument/2006/relationships/tags" Target="../tags/tag28.xml"/><Relationship Id="rId8" Type="http://schemas.openxmlformats.org/officeDocument/2006/relationships/image" Target="../media/image16.png"/><Relationship Id="rId7" Type="http://schemas.openxmlformats.org/officeDocument/2006/relationships/tags" Target="../tags/tag27.xml"/><Relationship Id="rId6" Type="http://schemas.openxmlformats.org/officeDocument/2006/relationships/image" Target="../media/image15.png"/><Relationship Id="rId5" Type="http://schemas.openxmlformats.org/officeDocument/2006/relationships/tags" Target="../tags/tag26.xml"/><Relationship Id="rId4" Type="http://schemas.openxmlformats.org/officeDocument/2006/relationships/image" Target="../media/image14.png"/><Relationship Id="rId36" Type="http://schemas.openxmlformats.org/officeDocument/2006/relationships/notesSlide" Target="../notesSlides/notesSlide21.xml"/><Relationship Id="rId35" Type="http://schemas.openxmlformats.org/officeDocument/2006/relationships/slideLayout" Target="../slideLayouts/slideLayout1.xml"/><Relationship Id="rId34" Type="http://schemas.openxmlformats.org/officeDocument/2006/relationships/image" Target="../media/image29.png"/><Relationship Id="rId33" Type="http://schemas.openxmlformats.org/officeDocument/2006/relationships/tags" Target="../tags/tag40.xml"/><Relationship Id="rId32" Type="http://schemas.openxmlformats.org/officeDocument/2006/relationships/image" Target="../media/image28.png"/><Relationship Id="rId31" Type="http://schemas.openxmlformats.org/officeDocument/2006/relationships/tags" Target="../tags/tag39.xml"/><Relationship Id="rId30" Type="http://schemas.openxmlformats.org/officeDocument/2006/relationships/image" Target="../media/image27.png"/><Relationship Id="rId3" Type="http://schemas.openxmlformats.org/officeDocument/2006/relationships/tags" Target="../tags/tag25.xml"/><Relationship Id="rId29" Type="http://schemas.openxmlformats.org/officeDocument/2006/relationships/tags" Target="../tags/tag38.xml"/><Relationship Id="rId28" Type="http://schemas.openxmlformats.org/officeDocument/2006/relationships/image" Target="../media/image26.png"/><Relationship Id="rId27" Type="http://schemas.openxmlformats.org/officeDocument/2006/relationships/tags" Target="../tags/tag37.xml"/><Relationship Id="rId26" Type="http://schemas.openxmlformats.org/officeDocument/2006/relationships/image" Target="../media/image25.png"/><Relationship Id="rId25" Type="http://schemas.openxmlformats.org/officeDocument/2006/relationships/tags" Target="../tags/tag36.xml"/><Relationship Id="rId24" Type="http://schemas.openxmlformats.org/officeDocument/2006/relationships/image" Target="../media/image24.png"/><Relationship Id="rId23" Type="http://schemas.openxmlformats.org/officeDocument/2006/relationships/tags" Target="../tags/tag35.xml"/><Relationship Id="rId22" Type="http://schemas.openxmlformats.org/officeDocument/2006/relationships/image" Target="../media/image23.png"/><Relationship Id="rId21" Type="http://schemas.openxmlformats.org/officeDocument/2006/relationships/tags" Target="../tags/tag34.xml"/><Relationship Id="rId20" Type="http://schemas.openxmlformats.org/officeDocument/2006/relationships/image" Target="../media/image22.png"/><Relationship Id="rId2" Type="http://schemas.openxmlformats.org/officeDocument/2006/relationships/image" Target="../media/image13.png"/><Relationship Id="rId19" Type="http://schemas.openxmlformats.org/officeDocument/2006/relationships/tags" Target="../tags/tag33.xml"/><Relationship Id="rId18" Type="http://schemas.openxmlformats.org/officeDocument/2006/relationships/image" Target="../media/image21.png"/><Relationship Id="rId17" Type="http://schemas.openxmlformats.org/officeDocument/2006/relationships/tags" Target="../tags/tag32.xml"/><Relationship Id="rId16" Type="http://schemas.openxmlformats.org/officeDocument/2006/relationships/image" Target="../media/image20.png"/><Relationship Id="rId15" Type="http://schemas.openxmlformats.org/officeDocument/2006/relationships/tags" Target="../tags/tag31.xml"/><Relationship Id="rId14" Type="http://schemas.openxmlformats.org/officeDocument/2006/relationships/image" Target="../media/image19.png"/><Relationship Id="rId13" Type="http://schemas.openxmlformats.org/officeDocument/2006/relationships/tags" Target="../tags/tag30.xml"/><Relationship Id="rId12" Type="http://schemas.openxmlformats.org/officeDocument/2006/relationships/image" Target="../media/image18.png"/><Relationship Id="rId11" Type="http://schemas.openxmlformats.org/officeDocument/2006/relationships/tags" Target="../tags/tag29.xml"/><Relationship Id="rId10" Type="http://schemas.openxmlformats.org/officeDocument/2006/relationships/image" Target="../media/image17.png"/><Relationship Id="rId1" Type="http://schemas.openxmlformats.org/officeDocument/2006/relationships/tags" Target="../tags/tag2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0.png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49.xml"/><Relationship Id="rId8" Type="http://schemas.openxmlformats.org/officeDocument/2006/relationships/tags" Target="../tags/tag48.xml"/><Relationship Id="rId7" Type="http://schemas.openxmlformats.org/officeDocument/2006/relationships/tags" Target="../tags/tag47.xml"/><Relationship Id="rId6" Type="http://schemas.openxmlformats.org/officeDocument/2006/relationships/tags" Target="../tags/tag46.xml"/><Relationship Id="rId5" Type="http://schemas.openxmlformats.org/officeDocument/2006/relationships/tags" Target="../tags/tag45.xml"/><Relationship Id="rId4" Type="http://schemas.openxmlformats.org/officeDocument/2006/relationships/tags" Target="../tags/tag44.xml"/><Relationship Id="rId3" Type="http://schemas.openxmlformats.org/officeDocument/2006/relationships/tags" Target="../tags/tag43.xml"/><Relationship Id="rId2" Type="http://schemas.openxmlformats.org/officeDocument/2006/relationships/tags" Target="../tags/tag42.xml"/><Relationship Id="rId13" Type="http://schemas.openxmlformats.org/officeDocument/2006/relationships/notesSlide" Target="../notesSlides/notesSlide23.xml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51.xml"/><Relationship Id="rId10" Type="http://schemas.openxmlformats.org/officeDocument/2006/relationships/tags" Target="../tags/tag50.xml"/><Relationship Id="rId1" Type="http://schemas.openxmlformats.org/officeDocument/2006/relationships/tags" Target="../tags/tag41.xml"/></Relationships>
</file>

<file path=ppt/slides/_rels/slide2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59.xml"/><Relationship Id="rId7" Type="http://schemas.openxmlformats.org/officeDocument/2006/relationships/tags" Target="../tags/tag58.xml"/><Relationship Id="rId6" Type="http://schemas.openxmlformats.org/officeDocument/2006/relationships/tags" Target="../tags/tag57.xml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0" Type="http://schemas.openxmlformats.org/officeDocument/2006/relationships/notesSlide" Target="../notesSlides/notesSlide24.xml"/><Relationship Id="rId1" Type="http://schemas.openxmlformats.org/officeDocument/2006/relationships/tags" Target="../tags/tag52.xml"/></Relationships>
</file>

<file path=ppt/slides/_rels/slide2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67.xml"/><Relationship Id="rId7" Type="http://schemas.openxmlformats.org/officeDocument/2006/relationships/tags" Target="../tags/tag66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0" Type="http://schemas.openxmlformats.org/officeDocument/2006/relationships/notesSlide" Target="../notesSlides/notesSlide25.xml"/><Relationship Id="rId1" Type="http://schemas.openxmlformats.org/officeDocument/2006/relationships/tags" Target="../tags/tag60.xml"/></Relationships>
</file>

<file path=ppt/slides/_rels/slide26.xml.rels><?xml version="1.0" encoding="UTF-8" standalone="yes"?>
<Relationships xmlns="http://schemas.openxmlformats.org/package/2006/relationships"><Relationship Id="rId9" Type="http://schemas.openxmlformats.org/officeDocument/2006/relationships/tags" Target="../tags/tag76.xml"/><Relationship Id="rId8" Type="http://schemas.openxmlformats.org/officeDocument/2006/relationships/tags" Target="../tags/tag75.xml"/><Relationship Id="rId7" Type="http://schemas.openxmlformats.org/officeDocument/2006/relationships/tags" Target="../tags/tag74.xml"/><Relationship Id="rId6" Type="http://schemas.openxmlformats.org/officeDocument/2006/relationships/tags" Target="../tags/tag73.xml"/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6" Type="http://schemas.openxmlformats.org/officeDocument/2006/relationships/notesSlide" Target="../notesSlides/notesSlide26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81.xml"/><Relationship Id="rId13" Type="http://schemas.openxmlformats.org/officeDocument/2006/relationships/tags" Target="../tags/tag80.xml"/><Relationship Id="rId12" Type="http://schemas.openxmlformats.org/officeDocument/2006/relationships/tags" Target="../tags/tag79.xml"/><Relationship Id="rId11" Type="http://schemas.openxmlformats.org/officeDocument/2006/relationships/tags" Target="../tags/tag78.xml"/><Relationship Id="rId10" Type="http://schemas.openxmlformats.org/officeDocument/2006/relationships/tags" Target="../tags/tag77.xml"/><Relationship Id="rId1" Type="http://schemas.openxmlformats.org/officeDocument/2006/relationships/tags" Target="../tags/tag68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0" Type="http://schemas.openxmlformats.org/officeDocument/2006/relationships/notesSlide" Target="../notesSlides/notesSlide27.xml"/><Relationship Id="rId4" Type="http://schemas.openxmlformats.org/officeDocument/2006/relationships/tags" Target="../tags/tag85.xml"/><Relationship Id="rId39" Type="http://schemas.openxmlformats.org/officeDocument/2006/relationships/slideLayout" Target="../slideLayouts/slideLayout1.xml"/><Relationship Id="rId38" Type="http://schemas.openxmlformats.org/officeDocument/2006/relationships/tags" Target="../tags/tag119.xml"/><Relationship Id="rId37" Type="http://schemas.openxmlformats.org/officeDocument/2006/relationships/tags" Target="../tags/tag118.xml"/><Relationship Id="rId36" Type="http://schemas.openxmlformats.org/officeDocument/2006/relationships/tags" Target="../tags/tag117.xml"/><Relationship Id="rId35" Type="http://schemas.openxmlformats.org/officeDocument/2006/relationships/tags" Target="../tags/tag116.xml"/><Relationship Id="rId34" Type="http://schemas.openxmlformats.org/officeDocument/2006/relationships/tags" Target="../tags/tag115.xml"/><Relationship Id="rId33" Type="http://schemas.openxmlformats.org/officeDocument/2006/relationships/tags" Target="../tags/tag114.xml"/><Relationship Id="rId32" Type="http://schemas.openxmlformats.org/officeDocument/2006/relationships/tags" Target="../tags/tag113.xml"/><Relationship Id="rId31" Type="http://schemas.openxmlformats.org/officeDocument/2006/relationships/tags" Target="../tags/tag112.xml"/><Relationship Id="rId30" Type="http://schemas.openxmlformats.org/officeDocument/2006/relationships/tags" Target="../tags/tag111.xml"/><Relationship Id="rId3" Type="http://schemas.openxmlformats.org/officeDocument/2006/relationships/tags" Target="../tags/tag84.xml"/><Relationship Id="rId29" Type="http://schemas.openxmlformats.org/officeDocument/2006/relationships/tags" Target="../tags/tag110.xml"/><Relationship Id="rId28" Type="http://schemas.openxmlformats.org/officeDocument/2006/relationships/tags" Target="../tags/tag109.xml"/><Relationship Id="rId27" Type="http://schemas.openxmlformats.org/officeDocument/2006/relationships/tags" Target="../tags/tag108.xml"/><Relationship Id="rId26" Type="http://schemas.openxmlformats.org/officeDocument/2006/relationships/tags" Target="../tags/tag107.xml"/><Relationship Id="rId25" Type="http://schemas.openxmlformats.org/officeDocument/2006/relationships/tags" Target="../tags/tag106.xml"/><Relationship Id="rId24" Type="http://schemas.openxmlformats.org/officeDocument/2006/relationships/tags" Target="../tags/tag105.xml"/><Relationship Id="rId23" Type="http://schemas.openxmlformats.org/officeDocument/2006/relationships/tags" Target="../tags/tag104.xml"/><Relationship Id="rId22" Type="http://schemas.openxmlformats.org/officeDocument/2006/relationships/tags" Target="../tags/tag103.xml"/><Relationship Id="rId21" Type="http://schemas.openxmlformats.org/officeDocument/2006/relationships/tags" Target="../tags/tag102.xml"/><Relationship Id="rId20" Type="http://schemas.openxmlformats.org/officeDocument/2006/relationships/tags" Target="../tags/tag101.xml"/><Relationship Id="rId2" Type="http://schemas.openxmlformats.org/officeDocument/2006/relationships/tags" Target="../tags/tag83.xml"/><Relationship Id="rId19" Type="http://schemas.openxmlformats.org/officeDocument/2006/relationships/tags" Target="../tags/tag100.xml"/><Relationship Id="rId18" Type="http://schemas.openxmlformats.org/officeDocument/2006/relationships/tags" Target="../tags/tag99.xml"/><Relationship Id="rId17" Type="http://schemas.openxmlformats.org/officeDocument/2006/relationships/tags" Target="../tags/tag98.xml"/><Relationship Id="rId16" Type="http://schemas.openxmlformats.org/officeDocument/2006/relationships/tags" Target="../tags/tag97.xml"/><Relationship Id="rId15" Type="http://schemas.openxmlformats.org/officeDocument/2006/relationships/tags" Target="../tags/tag96.xml"/><Relationship Id="rId14" Type="http://schemas.openxmlformats.org/officeDocument/2006/relationships/tags" Target="../tags/tag95.xml"/><Relationship Id="rId13" Type="http://schemas.openxmlformats.org/officeDocument/2006/relationships/tags" Target="../tags/tag94.xml"/><Relationship Id="rId12" Type="http://schemas.openxmlformats.org/officeDocument/2006/relationships/tags" Target="../tags/tag93.xml"/><Relationship Id="rId11" Type="http://schemas.openxmlformats.org/officeDocument/2006/relationships/tags" Target="../tags/tag92.xml"/><Relationship Id="rId10" Type="http://schemas.openxmlformats.org/officeDocument/2006/relationships/tags" Target="../tags/tag91.xml"/><Relationship Id="rId1" Type="http://schemas.openxmlformats.org/officeDocument/2006/relationships/tags" Target="../tags/tag82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1.png"/><Relationship Id="rId1" Type="http://schemas.openxmlformats.org/officeDocument/2006/relationships/tags" Target="../tags/tag120.xml"/></Relationships>
</file>

<file path=ppt/slides/_rels/slide2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9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3.png"/><Relationship Id="rId3" Type="http://schemas.openxmlformats.org/officeDocument/2006/relationships/tags" Target="../tags/tag122.xml"/><Relationship Id="rId2" Type="http://schemas.openxmlformats.org/officeDocument/2006/relationships/image" Target="../media/image32.png"/><Relationship Id="rId1" Type="http://schemas.openxmlformats.org/officeDocument/2006/relationships/tags" Target="../tags/tag12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30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35.png"/><Relationship Id="rId3" Type="http://schemas.openxmlformats.org/officeDocument/2006/relationships/tags" Target="../tags/tag124.xml"/><Relationship Id="rId2" Type="http://schemas.openxmlformats.org/officeDocument/2006/relationships/image" Target="../media/image34.png"/><Relationship Id="rId1" Type="http://schemas.openxmlformats.org/officeDocument/2006/relationships/tags" Target="../tags/tag123.xml"/></Relationships>
</file>

<file path=ppt/slides/_rels/slide3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6.png"/><Relationship Id="rId1" Type="http://schemas.openxmlformats.org/officeDocument/2006/relationships/tags" Target="../tags/tag125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7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8.png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9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0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1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2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3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4.pn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5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8.png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9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1111B"/>
        </a:solidFill>
        <a:effectLst/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descr="Deck-封面-02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5201603" y="344329"/>
            <a:ext cx="3485199" cy="2962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Google Shape;55;p13" descr="报告-封面设计-20230824-0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369016" y="1875472"/>
            <a:ext cx="965835" cy="965835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3"/>
          <p:cNvSpPr txBox="1"/>
          <p:nvPr/>
        </p:nvSpPr>
        <p:spPr>
          <a:xfrm>
            <a:off x="437194" y="2439806"/>
            <a:ext cx="8478300" cy="60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500" b="1">
                <a:solidFill>
                  <a:schemeClr val="lt1"/>
                </a:solidFill>
              </a:rPr>
              <a:t>Diving into Metis</a:t>
            </a:r>
            <a:r>
              <a:rPr lang="zh-CN" sz="3200" b="1">
                <a:solidFill>
                  <a:schemeClr val="lt1"/>
                </a:solidFill>
              </a:rPr>
              <a:t>: </a:t>
            </a:r>
            <a:endParaRPr sz="3200" b="1" i="0" u="none" strike="noStrike" cap="none">
              <a:solidFill>
                <a:schemeClr val="lt1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437194" y="3218738"/>
            <a:ext cx="8175600" cy="174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sp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3200" b="1">
                <a:solidFill>
                  <a:srgbClr val="8C64FF"/>
                </a:solidFill>
              </a:rPr>
              <a:t>The Unique Layer 2 Solution for True Decentralization</a:t>
            </a:r>
            <a:endParaRPr sz="3200" b="1">
              <a:solidFill>
                <a:srgbClr val="8C64FF"/>
              </a:solidFill>
            </a:endParaRPr>
          </a:p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200">
              <a:solidFill>
                <a:srgbClr val="8C64FF"/>
              </a:solidFill>
            </a:endParaRPr>
          </a:p>
        </p:txBody>
      </p:sp>
      <p:pic>
        <p:nvPicPr>
          <p:cNvPr id="58" name="Google Shape;58;p13" descr="Gryphsis Academy-logo-左右组合-适用于深色背景"/>
          <p:cNvPicPr preferRelativeResize="0"/>
          <p:nvPr/>
        </p:nvPicPr>
        <p:blipFill rotWithShape="1">
          <a:blip r:embed="rId3"/>
          <a:srcRect/>
          <a:stretch>
            <a:fillRect/>
          </a:stretch>
        </p:blipFill>
        <p:spPr>
          <a:xfrm>
            <a:off x="711518" y="506254"/>
            <a:ext cx="2794160" cy="53673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9" name="Google Shape;59;p13"/>
          <p:cNvGrpSpPr/>
          <p:nvPr/>
        </p:nvGrpSpPr>
        <p:grpSpPr>
          <a:xfrm>
            <a:off x="5541645" y="820103"/>
            <a:ext cx="916374" cy="916374"/>
            <a:chOff x="1318" y="720"/>
            <a:chExt cx="6663" cy="6663"/>
          </a:xfrm>
        </p:grpSpPr>
        <p:pic>
          <p:nvPicPr>
            <p:cNvPr id="60" name="Google Shape;60;p13" descr="报告-封面设计-20230824-02"/>
            <p:cNvPicPr preferRelativeResize="0"/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318" y="720"/>
              <a:ext cx="6663" cy="66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1" name="Google Shape;61;p13" descr="报告-封面设计-20230824-02"/>
            <p:cNvPicPr preferRelativeResize="0"/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318" y="720"/>
              <a:ext cx="6663" cy="666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2" name="Google Shape;62;p13" descr="报告-封面设计-20230824-03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7369016" y="1875472"/>
            <a:ext cx="965835" cy="96583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3" name="Google Shape;63;p13"/>
          <p:cNvGrpSpPr/>
          <p:nvPr/>
        </p:nvGrpSpPr>
        <p:grpSpPr>
          <a:xfrm>
            <a:off x="5541645" y="820103"/>
            <a:ext cx="916374" cy="916374"/>
            <a:chOff x="1318" y="720"/>
            <a:chExt cx="6663" cy="6663"/>
          </a:xfrm>
        </p:grpSpPr>
        <p:pic>
          <p:nvPicPr>
            <p:cNvPr id="64" name="Google Shape;64;p13" descr="报告-封面设计-20230824-02"/>
            <p:cNvPicPr preferRelativeResize="0"/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318" y="720"/>
              <a:ext cx="6663" cy="666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5" name="Google Shape;65;p13" descr="报告-封面设计-20230824-02"/>
            <p:cNvPicPr preferRelativeResize="0"/>
            <p:nvPr/>
          </p:nvPicPr>
          <p:blipFill rotWithShape="1">
            <a:blip r:embed="rId4"/>
            <a:srcRect/>
            <a:stretch>
              <a:fillRect/>
            </a:stretch>
          </p:blipFill>
          <p:spPr>
            <a:xfrm>
              <a:off x="1318" y="720"/>
              <a:ext cx="6663" cy="666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SOL_All_graph_coinmarketca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2885" y="659130"/>
            <a:ext cx="8678545" cy="3745865"/>
          </a:xfrm>
          <a:prstGeom prst="rect">
            <a:avLst/>
          </a:prstGeom>
        </p:spPr>
      </p:pic>
      <p:cxnSp>
        <p:nvCxnSpPr>
          <p:cNvPr id="232" name="Google Shape;232;p1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18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Solana</a:t>
            </a:r>
            <a:r>
              <a:rPr lang="zh-CN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 &amp; Historical Events</a:t>
            </a:r>
            <a:endParaRPr sz="2100" b="1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234" name="Google Shape;234;p18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36" name="Google Shape;236;p1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1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238" name="Google Shape;238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6" name="Google Shape;246;p18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247" name="Google Shape;247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5" name="Google Shape;255;p18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256" name="Google Shape;256;p1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3" name="Google Shape;273;p18"/>
          <p:cNvSpPr txBox="1"/>
          <p:nvPr/>
        </p:nvSpPr>
        <p:spPr>
          <a:xfrm>
            <a:off x="185349" y="463791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Coin Marketcap, Gryphsis 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" name="直接连接符 1"/>
          <p:cNvCxnSpPr/>
          <p:nvPr/>
        </p:nvCxnSpPr>
        <p:spPr>
          <a:xfrm>
            <a:off x="1967230" y="2332355"/>
            <a:ext cx="0" cy="2066925"/>
          </a:xfrm>
          <a:prstGeom prst="line">
            <a:avLst/>
          </a:prstGeom>
          <a:ln w="25400" cap="flat" cmpd="sng">
            <a:solidFill>
              <a:srgbClr val="FF0000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1532255" y="1877695"/>
            <a:ext cx="870585" cy="381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1000"/>
              <a:t>正式上线</a:t>
            </a:r>
            <a:r>
              <a:rPr lang="en-US" altLang="zh-CN" sz="1000"/>
              <a:t>staking</a:t>
            </a:r>
            <a:r>
              <a:rPr lang="zh-CN" altLang="en-US" sz="1000"/>
              <a:t>板块</a:t>
            </a:r>
            <a:endParaRPr lang="zh-CN" altLang="en-US" sz="1000"/>
          </a:p>
        </p:txBody>
      </p:sp>
      <p:cxnSp>
        <p:nvCxnSpPr>
          <p:cNvPr id="4" name="直接连接符 3"/>
          <p:cNvCxnSpPr/>
          <p:nvPr>
            <p:custDataLst>
              <p:tags r:id="rId2"/>
            </p:custDataLst>
          </p:nvPr>
        </p:nvCxnSpPr>
        <p:spPr>
          <a:xfrm>
            <a:off x="2635885" y="1898650"/>
            <a:ext cx="0" cy="2500630"/>
          </a:xfrm>
          <a:prstGeom prst="line">
            <a:avLst/>
          </a:prstGeom>
          <a:ln w="25400" cap="flat" cmpd="sng">
            <a:solidFill>
              <a:srgbClr val="FF0000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2200910" y="1417955"/>
            <a:ext cx="870585" cy="381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sz="1000"/>
              <a:t>a16z 领投 3.14 亿美元融资</a:t>
            </a:r>
            <a:endParaRPr sz="1000"/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3485515" y="560070"/>
            <a:ext cx="870585" cy="3810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sz="1000"/>
              <a:t>Solana 锁仓量达到 10 亿美元</a:t>
            </a:r>
            <a:endParaRPr sz="1000"/>
          </a:p>
        </p:txBody>
      </p:sp>
      <p:cxnSp>
        <p:nvCxnSpPr>
          <p:cNvPr id="7" name="直接连接符 6"/>
          <p:cNvCxnSpPr/>
          <p:nvPr>
            <p:custDataLst>
              <p:tags r:id="rId5"/>
            </p:custDataLst>
          </p:nvPr>
        </p:nvCxnSpPr>
        <p:spPr>
          <a:xfrm>
            <a:off x="3485515" y="797560"/>
            <a:ext cx="0" cy="3616960"/>
          </a:xfrm>
          <a:prstGeom prst="line">
            <a:avLst/>
          </a:prstGeom>
          <a:ln w="25400" cap="flat" cmpd="sng">
            <a:solidFill>
              <a:srgbClr val="FF0000"/>
            </a:solidFill>
            <a:prstDash val="solid"/>
            <a:headEnd type="none"/>
            <a:tailEnd type="none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oogle Shape;232;p18"/>
          <p:cNvCxnSpPr/>
          <p:nvPr/>
        </p:nvCxnSpPr>
        <p:spPr>
          <a:xfrm rot="10800000" flipH="1">
            <a:off x="281491" y="353114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18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以太坊交易数量和活跃</a:t>
            </a: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地址</a:t>
            </a:r>
            <a:endParaRPr lang="zh-CN" altLang="en-US" sz="2100" b="1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234" name="Google Shape;234;p18"/>
          <p:cNvSpPr txBox="1"/>
          <p:nvPr/>
        </p:nvSpPr>
        <p:spPr>
          <a:xfrm>
            <a:off x="7227780" y="354104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Feb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212330" y="380229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36" name="Google Shape;236;p18"/>
          <p:cNvCxnSpPr/>
          <p:nvPr/>
        </p:nvCxnSpPr>
        <p:spPr>
          <a:xfrm rot="10800000" flipH="1">
            <a:off x="281491" y="353114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1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238" name="Google Shape;238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6" name="Google Shape;246;p18"/>
          <p:cNvGrpSpPr/>
          <p:nvPr/>
        </p:nvGrpSpPr>
        <p:grpSpPr>
          <a:xfrm>
            <a:off x="5326721" y="3634353"/>
            <a:ext cx="371504" cy="330515"/>
            <a:chOff x="2250625" y="238125"/>
            <a:chExt cx="3052625" cy="2731525"/>
          </a:xfrm>
        </p:grpSpPr>
        <p:sp>
          <p:nvSpPr>
            <p:cNvPr id="247" name="Google Shape;247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5" name="Google Shape;255;p18"/>
          <p:cNvGrpSpPr/>
          <p:nvPr/>
        </p:nvGrpSpPr>
        <p:grpSpPr>
          <a:xfrm>
            <a:off x="5810866" y="3640964"/>
            <a:ext cx="1051088" cy="330453"/>
            <a:chOff x="241550" y="3361525"/>
            <a:chExt cx="7044825" cy="2094125"/>
          </a:xfrm>
        </p:grpSpPr>
        <p:sp>
          <p:nvSpPr>
            <p:cNvPr id="256" name="Google Shape;256;p1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3" name="Google Shape;273;p18"/>
          <p:cNvSpPr txBox="1"/>
          <p:nvPr/>
        </p:nvSpPr>
        <p:spPr>
          <a:xfrm>
            <a:off x="280599" y="3611119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Dune  @hildobby, ethereum</a:t>
            </a:r>
            <a:endParaRPr lang="en-US" altLang="zh-CN" sz="1000">
              <a:solidFill>
                <a:srgbClr val="666666"/>
              </a:solidFill>
            </a:endParaRPr>
          </a:p>
        </p:txBody>
      </p:sp>
      <p:pic>
        <p:nvPicPr>
          <p:cNvPr id="2" name="图片 1" descr="fig1-Ethereum Trans Count &amp; Active Wallet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240" y="642620"/>
            <a:ext cx="9144000" cy="27959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2" name="Google Shape;232;p18"/>
          <p:cNvCxnSpPr/>
          <p:nvPr/>
        </p:nvCxnSpPr>
        <p:spPr>
          <a:xfrm rot="10800000" flipH="1">
            <a:off x="282126" y="445760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18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并行EVM与以太坊生态、</a:t>
            </a:r>
            <a:r>
              <a:rPr lang="en-US" altLang="zh-CN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L1</a:t>
            </a: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生态流通市值和</a:t>
            </a:r>
            <a:r>
              <a:rPr lang="zh-CN" altLang="en-US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交易量对比</a:t>
            </a:r>
            <a:endParaRPr lang="zh-CN" altLang="en-US" sz="2100" b="1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234" name="Google Shape;234;p18"/>
          <p:cNvSpPr txBox="1"/>
          <p:nvPr/>
        </p:nvSpPr>
        <p:spPr>
          <a:xfrm>
            <a:off x="7153485" y="4467505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Feb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138035" y="472875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36" name="Google Shape;236;p18"/>
          <p:cNvCxnSpPr/>
          <p:nvPr/>
        </p:nvCxnSpPr>
        <p:spPr>
          <a:xfrm rot="10800000" flipH="1">
            <a:off x="282126" y="445760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1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238" name="Google Shape;238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6" name="Google Shape;246;p18"/>
          <p:cNvGrpSpPr/>
          <p:nvPr/>
        </p:nvGrpSpPr>
        <p:grpSpPr>
          <a:xfrm>
            <a:off x="5327356" y="4560818"/>
            <a:ext cx="371504" cy="330515"/>
            <a:chOff x="2250625" y="238125"/>
            <a:chExt cx="3052625" cy="2731525"/>
          </a:xfrm>
        </p:grpSpPr>
        <p:sp>
          <p:nvSpPr>
            <p:cNvPr id="247" name="Google Shape;247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5" name="Google Shape;255;p18"/>
          <p:cNvGrpSpPr/>
          <p:nvPr/>
        </p:nvGrpSpPr>
        <p:grpSpPr>
          <a:xfrm>
            <a:off x="5811501" y="4567429"/>
            <a:ext cx="1051088" cy="330453"/>
            <a:chOff x="241550" y="3361525"/>
            <a:chExt cx="7044825" cy="2094125"/>
          </a:xfrm>
        </p:grpSpPr>
        <p:sp>
          <p:nvSpPr>
            <p:cNvPr id="256" name="Google Shape;256;p1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3" name="Google Shape;273;p18"/>
          <p:cNvSpPr txBox="1"/>
          <p:nvPr/>
        </p:nvSpPr>
        <p:spPr>
          <a:xfrm>
            <a:off x="281234" y="4537584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CoinMarketCap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20595" y="914400"/>
            <a:ext cx="720000" cy="381000"/>
          </a:xfrm>
          <a:prstGeom prst="rect">
            <a:avLst/>
          </a:prstGeom>
          <a:solidFill>
            <a:srgbClr val="1C388A"/>
          </a:solidFill>
          <a:ln>
            <a:solidFill>
              <a:srgbClr val="1C388A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13.4%</a:t>
            </a:r>
            <a:endParaRPr lang="en-US" altLang="zh-CN" sz="1200"/>
          </a:p>
        </p:txBody>
      </p:sp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2940685" y="915670"/>
            <a:ext cx="5297170" cy="381635"/>
          </a:xfrm>
          <a:prstGeom prst="rect">
            <a:avLst/>
          </a:prstGeom>
          <a:solidFill>
            <a:srgbClr val="2AA7C3"/>
          </a:solidFill>
          <a:ln>
            <a:solidFill>
              <a:srgbClr val="2AA7C3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86.6%</a:t>
            </a:r>
            <a:endParaRPr lang="en-US" altLang="zh-CN" sz="1200"/>
          </a:p>
        </p:txBody>
      </p:sp>
      <p:sp>
        <p:nvSpPr>
          <p:cNvPr id="5" name="文本框 4"/>
          <p:cNvSpPr txBox="1"/>
          <p:nvPr/>
        </p:nvSpPr>
        <p:spPr>
          <a:xfrm>
            <a:off x="1116330" y="915670"/>
            <a:ext cx="10445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 Regular" panose="02020503050405090304" charset="0"/>
              </a:rPr>
              <a:t>流通市值：</a:t>
            </a:r>
            <a:endParaRPr lang="en-US" altLang="zh-CN">
              <a:latin typeface="Times New Roman Regular" panose="02020503050405090304" charset="0"/>
            </a:endParaRPr>
          </a:p>
        </p:txBody>
      </p:sp>
      <p:sp>
        <p:nvSpPr>
          <p:cNvPr id="6" name="矩形 5"/>
          <p:cNvSpPr/>
          <p:nvPr>
            <p:custDataLst>
              <p:tags r:id="rId2"/>
            </p:custDataLst>
          </p:nvPr>
        </p:nvSpPr>
        <p:spPr>
          <a:xfrm>
            <a:off x="3141345" y="2185670"/>
            <a:ext cx="108000" cy="108000"/>
          </a:xfrm>
          <a:prstGeom prst="rect">
            <a:avLst/>
          </a:prstGeom>
          <a:solidFill>
            <a:srgbClr val="1C388A"/>
          </a:solidFill>
          <a:ln>
            <a:solidFill>
              <a:srgbClr val="1C388A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/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5006975" y="2168525"/>
            <a:ext cx="108000" cy="108000"/>
          </a:xfrm>
          <a:prstGeom prst="rect">
            <a:avLst/>
          </a:prstGeom>
          <a:solidFill>
            <a:srgbClr val="2AA7C3"/>
          </a:solidFill>
          <a:ln>
            <a:solidFill>
              <a:srgbClr val="2AA7C3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/>
          </a:p>
        </p:txBody>
      </p:sp>
      <p:sp>
        <p:nvSpPr>
          <p:cNvPr id="8" name="文本框 7"/>
          <p:cNvSpPr txBox="1"/>
          <p:nvPr/>
        </p:nvSpPr>
        <p:spPr>
          <a:xfrm>
            <a:off x="3371850" y="2077720"/>
            <a:ext cx="12636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并行</a:t>
            </a:r>
            <a:r>
              <a:rPr lang="en-US" altLang="zh-CN"/>
              <a:t>EVM</a:t>
            </a:r>
            <a:endParaRPr lang="en-US" altLang="zh-CN"/>
          </a:p>
        </p:txBody>
      </p:sp>
      <p:sp>
        <p:nvSpPr>
          <p:cNvPr id="9" name="文本框 8"/>
          <p:cNvSpPr txBox="1"/>
          <p:nvPr/>
        </p:nvSpPr>
        <p:spPr>
          <a:xfrm>
            <a:off x="5237480" y="2077720"/>
            <a:ext cx="763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以太坊</a:t>
            </a:r>
            <a:endParaRPr lang="zh-CN" altLang="en-US"/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2220595" y="1473835"/>
            <a:ext cx="547200" cy="381000"/>
          </a:xfrm>
          <a:prstGeom prst="rect">
            <a:avLst/>
          </a:prstGeom>
          <a:solidFill>
            <a:srgbClr val="1C388A"/>
          </a:solidFill>
          <a:ln>
            <a:solidFill>
              <a:srgbClr val="1C388A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9%</a:t>
            </a:r>
            <a:endParaRPr lang="en-US" altLang="zh-CN" sz="1200"/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>
            <a:off x="2768600" y="1473835"/>
            <a:ext cx="5469255" cy="381635"/>
          </a:xfrm>
          <a:prstGeom prst="rect">
            <a:avLst/>
          </a:prstGeom>
          <a:solidFill>
            <a:srgbClr val="2AA7C3"/>
          </a:solidFill>
          <a:ln>
            <a:solidFill>
              <a:srgbClr val="2AA7C3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91%</a:t>
            </a:r>
            <a:endParaRPr lang="en-US" altLang="zh-CN" sz="1200"/>
          </a:p>
        </p:txBody>
      </p:sp>
      <p:sp>
        <p:nvSpPr>
          <p:cNvPr id="12" name="文本框 11"/>
          <p:cNvSpPr txBox="1"/>
          <p:nvPr>
            <p:custDataLst>
              <p:tags r:id="rId6"/>
            </p:custDataLst>
          </p:nvPr>
        </p:nvSpPr>
        <p:spPr>
          <a:xfrm>
            <a:off x="1048385" y="1475105"/>
            <a:ext cx="111252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latin typeface="Times New Roman Regular" panose="02020503050405090304" charset="0"/>
              </a:rPr>
              <a:t>24H</a:t>
            </a:r>
            <a:r>
              <a:rPr lang="zh-CN" altLang="en-US">
                <a:latin typeface="Times New Roman Regular" panose="02020503050405090304" charset="0"/>
              </a:rPr>
              <a:t>交易量：</a:t>
            </a:r>
            <a:endParaRPr lang="en-US" altLang="zh-CN">
              <a:latin typeface="Times New Roman Regular" panose="02020503050405090304" charset="0"/>
            </a:endParaRPr>
          </a:p>
        </p:txBody>
      </p:sp>
      <p:sp>
        <p:nvSpPr>
          <p:cNvPr id="33" name="矩形 32"/>
          <p:cNvSpPr/>
          <p:nvPr>
            <p:custDataLst>
              <p:tags r:id="rId7"/>
            </p:custDataLst>
          </p:nvPr>
        </p:nvSpPr>
        <p:spPr>
          <a:xfrm>
            <a:off x="2219960" y="2743835"/>
            <a:ext cx="547200" cy="381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9.1%</a:t>
            </a:r>
            <a:endParaRPr lang="en-US" altLang="zh-CN" sz="1200"/>
          </a:p>
        </p:txBody>
      </p:sp>
      <p:sp>
        <p:nvSpPr>
          <p:cNvPr id="34" name="矩形 33"/>
          <p:cNvSpPr/>
          <p:nvPr>
            <p:custDataLst>
              <p:tags r:id="rId8"/>
            </p:custDataLst>
          </p:nvPr>
        </p:nvSpPr>
        <p:spPr>
          <a:xfrm>
            <a:off x="2773045" y="2745105"/>
            <a:ext cx="5464800" cy="38163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90.9%</a:t>
            </a:r>
            <a:endParaRPr lang="en-US" altLang="zh-CN" sz="1200"/>
          </a:p>
        </p:txBody>
      </p:sp>
      <p:sp>
        <p:nvSpPr>
          <p:cNvPr id="35" name="文本框 34"/>
          <p:cNvSpPr txBox="1"/>
          <p:nvPr>
            <p:custDataLst>
              <p:tags r:id="rId9"/>
            </p:custDataLst>
          </p:nvPr>
        </p:nvSpPr>
        <p:spPr>
          <a:xfrm>
            <a:off x="1115695" y="2745105"/>
            <a:ext cx="10445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latin typeface="Times New Roman Regular" panose="02020503050405090304" charset="0"/>
              </a:rPr>
              <a:t>流通市值：</a:t>
            </a:r>
            <a:endParaRPr lang="en-US" altLang="zh-CN">
              <a:latin typeface="Times New Roman Regular" panose="02020503050405090304" charset="0"/>
            </a:endParaRPr>
          </a:p>
        </p:txBody>
      </p:sp>
      <p:sp>
        <p:nvSpPr>
          <p:cNvPr id="36" name="矩形 35"/>
          <p:cNvSpPr/>
          <p:nvPr>
            <p:custDataLst>
              <p:tags r:id="rId10"/>
            </p:custDataLst>
          </p:nvPr>
        </p:nvSpPr>
        <p:spPr>
          <a:xfrm>
            <a:off x="3141345" y="4015740"/>
            <a:ext cx="108000" cy="108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/>
          </a:p>
        </p:txBody>
      </p:sp>
      <p:sp>
        <p:nvSpPr>
          <p:cNvPr id="37" name="矩形 36"/>
          <p:cNvSpPr/>
          <p:nvPr>
            <p:custDataLst>
              <p:tags r:id="rId11"/>
            </p:custDataLst>
          </p:nvPr>
        </p:nvSpPr>
        <p:spPr>
          <a:xfrm>
            <a:off x="5006975" y="4008120"/>
            <a:ext cx="108000" cy="10800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 sz="1200"/>
          </a:p>
        </p:txBody>
      </p:sp>
      <p:sp>
        <p:nvSpPr>
          <p:cNvPr id="38" name="文本框 37"/>
          <p:cNvSpPr txBox="1"/>
          <p:nvPr>
            <p:custDataLst>
              <p:tags r:id="rId12"/>
            </p:custDataLst>
          </p:nvPr>
        </p:nvSpPr>
        <p:spPr>
          <a:xfrm>
            <a:off x="3371850" y="3917315"/>
            <a:ext cx="126365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并行</a:t>
            </a:r>
            <a:r>
              <a:rPr lang="en-US" altLang="zh-CN"/>
              <a:t>L1</a:t>
            </a:r>
            <a:endParaRPr lang="en-US" altLang="zh-CN"/>
          </a:p>
        </p:txBody>
      </p:sp>
      <p:sp>
        <p:nvSpPr>
          <p:cNvPr id="39" name="文本框 38"/>
          <p:cNvSpPr txBox="1"/>
          <p:nvPr>
            <p:custDataLst>
              <p:tags r:id="rId13"/>
            </p:custDataLst>
          </p:nvPr>
        </p:nvSpPr>
        <p:spPr>
          <a:xfrm>
            <a:off x="5237480" y="3917315"/>
            <a:ext cx="763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L1</a:t>
            </a:r>
            <a:r>
              <a:rPr lang="zh-CN" altLang="en-US"/>
              <a:t>生态</a:t>
            </a:r>
            <a:endParaRPr lang="zh-CN" altLang="en-US"/>
          </a:p>
        </p:txBody>
      </p:sp>
      <p:sp>
        <p:nvSpPr>
          <p:cNvPr id="40" name="矩形 39"/>
          <p:cNvSpPr/>
          <p:nvPr>
            <p:custDataLst>
              <p:tags r:id="rId14"/>
            </p:custDataLst>
          </p:nvPr>
        </p:nvSpPr>
        <p:spPr>
          <a:xfrm>
            <a:off x="2219960" y="3303270"/>
            <a:ext cx="648000" cy="381000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10.8%</a:t>
            </a:r>
            <a:endParaRPr lang="en-US" altLang="zh-CN" sz="1200"/>
          </a:p>
        </p:txBody>
      </p:sp>
      <p:sp>
        <p:nvSpPr>
          <p:cNvPr id="41" name="矩形 40"/>
          <p:cNvSpPr/>
          <p:nvPr>
            <p:custDataLst>
              <p:tags r:id="rId15"/>
            </p:custDataLst>
          </p:nvPr>
        </p:nvSpPr>
        <p:spPr>
          <a:xfrm>
            <a:off x="2874010" y="3302635"/>
            <a:ext cx="5364000" cy="381635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89.2%</a:t>
            </a:r>
            <a:endParaRPr lang="en-US" altLang="zh-CN" sz="1200"/>
          </a:p>
        </p:txBody>
      </p:sp>
      <p:sp>
        <p:nvSpPr>
          <p:cNvPr id="42" name="文本框 41"/>
          <p:cNvSpPr txBox="1"/>
          <p:nvPr>
            <p:custDataLst>
              <p:tags r:id="rId16"/>
            </p:custDataLst>
          </p:nvPr>
        </p:nvSpPr>
        <p:spPr>
          <a:xfrm>
            <a:off x="1047750" y="3304540"/>
            <a:ext cx="111188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>
                <a:latin typeface="Times New Roman Regular" panose="02020503050405090304" charset="0"/>
              </a:rPr>
              <a:t>24H</a:t>
            </a:r>
            <a:r>
              <a:rPr lang="zh-CN" altLang="en-US">
                <a:latin typeface="Times New Roman Regular" panose="02020503050405090304" charset="0"/>
              </a:rPr>
              <a:t>交易量：</a:t>
            </a:r>
            <a:endParaRPr lang="en-US" altLang="zh-CN">
              <a:latin typeface="Times New Roman Regular" panose="02020503050405090304" charset="0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9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  <a:highlight>
                  <a:schemeClr val="lt1"/>
                </a:highlight>
              </a:rPr>
              <a:t>Token Allocation</a:t>
            </a:r>
            <a:endParaRPr sz="2100" b="1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  <p:sp>
        <p:nvSpPr>
          <p:cNvPr id="279" name="Google Shape;279;p19"/>
          <p:cNvSpPr txBox="1"/>
          <p:nvPr/>
        </p:nvSpPr>
        <p:spPr>
          <a:xfrm>
            <a:off x="6706150" y="23659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280" name="Google Shape;280;p19"/>
          <p:cNvSpPr txBox="1"/>
          <p:nvPr/>
        </p:nvSpPr>
        <p:spPr>
          <a:xfrm>
            <a:off x="6690700" y="26271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81" name="Google Shape;281;p19"/>
          <p:cNvCxnSpPr/>
          <p:nvPr/>
        </p:nvCxnSpPr>
        <p:spPr>
          <a:xfrm>
            <a:off x="260100" y="2380375"/>
            <a:ext cx="8188500" cy="72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82" name="Google Shape;282;p19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283" name="Google Shape;283;p1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4" name="Google Shape;284;p1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5" name="Google Shape;285;p1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6" name="Google Shape;286;p1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7" name="Google Shape;287;p1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8" name="Google Shape;288;p1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89" name="Google Shape;289;p1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0" name="Google Shape;290;p1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91" name="Google Shape;291;p19"/>
          <p:cNvGrpSpPr/>
          <p:nvPr/>
        </p:nvGrpSpPr>
        <p:grpSpPr>
          <a:xfrm>
            <a:off x="4805091" y="2459238"/>
            <a:ext cx="371504" cy="330515"/>
            <a:chOff x="2250625" y="238125"/>
            <a:chExt cx="3052625" cy="2731525"/>
          </a:xfrm>
        </p:grpSpPr>
        <p:sp>
          <p:nvSpPr>
            <p:cNvPr id="292" name="Google Shape;292;p1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3" name="Google Shape;293;p1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4" name="Google Shape;294;p1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5" name="Google Shape;295;p1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6" name="Google Shape;296;p1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7" name="Google Shape;297;p1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8" name="Google Shape;298;p1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99" name="Google Shape;299;p1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00" name="Google Shape;300;p19"/>
          <p:cNvGrpSpPr/>
          <p:nvPr/>
        </p:nvGrpSpPr>
        <p:grpSpPr>
          <a:xfrm>
            <a:off x="5289236" y="2465849"/>
            <a:ext cx="1051088" cy="330453"/>
            <a:chOff x="241550" y="3361525"/>
            <a:chExt cx="7044825" cy="2094125"/>
          </a:xfrm>
        </p:grpSpPr>
        <p:sp>
          <p:nvSpPr>
            <p:cNvPr id="301" name="Google Shape;301;p19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2" name="Google Shape;302;p19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3" name="Google Shape;303;p19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4" name="Google Shape;304;p19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5" name="Google Shape;305;p19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6" name="Google Shape;306;p19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7" name="Google Shape;307;p19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8" name="Google Shape;308;p19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09" name="Google Shape;309;p19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0" name="Google Shape;310;p19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1" name="Google Shape;311;p19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2" name="Google Shape;312;p19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3" name="Google Shape;313;p19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4" name="Google Shape;314;p19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5" name="Google Shape;315;p19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6" name="Google Shape;316;p19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17" name="Google Shape;317;p19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318" name="Google Shape;318;p1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6355950" y="243375"/>
            <a:ext cx="2093450" cy="2068425"/>
          </a:xfrm>
          <a:prstGeom prst="rect">
            <a:avLst/>
          </a:prstGeom>
          <a:noFill/>
          <a:ln>
            <a:noFill/>
          </a:ln>
        </p:spPr>
      </p:pic>
      <p:sp>
        <p:nvSpPr>
          <p:cNvPr id="319" name="Google Shape;319;p19"/>
          <p:cNvSpPr txBox="1"/>
          <p:nvPr/>
        </p:nvSpPr>
        <p:spPr>
          <a:xfrm>
            <a:off x="185349" y="2459239"/>
            <a:ext cx="4419600" cy="49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</a:t>
            </a:r>
            <a:r>
              <a:rPr lang="zh-CN" sz="1000">
                <a:solidFill>
                  <a:srgbClr val="595959"/>
                </a:solidFill>
              </a:rPr>
              <a:t> </a:t>
            </a:r>
            <a:r>
              <a:rPr lang="zh-CN" sz="1000" u="sng">
                <a:solidFill>
                  <a:srgbClr val="595959"/>
                </a:solidFill>
                <a:hlinkClick r:id="rId2"/>
              </a:rPr>
              <a:t>https://docs.radiant.capital/radiant/project-info/rdnt-tokenomics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666666"/>
              </a:solidFill>
            </a:endParaRPr>
          </a:p>
        </p:txBody>
      </p:sp>
      <p:pic>
        <p:nvPicPr>
          <p:cNvPr id="320" name="Google Shape;320;p19"/>
          <p:cNvPicPr preferRelativeResize="0"/>
          <p:nvPr/>
        </p:nvPicPr>
        <p:blipFill>
          <a:blip r:embed="rId3"/>
          <a:stretch>
            <a:fillRect/>
          </a:stretch>
        </p:blipFill>
        <p:spPr>
          <a:xfrm>
            <a:off x="240775" y="801575"/>
            <a:ext cx="6183851" cy="1294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5" name="Google Shape;325;p20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6" name="Google Shape;326;p20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  <a:highlight>
                  <a:schemeClr val="lt1"/>
                </a:highlight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Release Schedule</a:t>
            </a:r>
            <a:endParaRPr sz="2100" b="1">
              <a:solidFill>
                <a:schemeClr val="dk1"/>
              </a:solidFill>
              <a:highlight>
                <a:schemeClr val="lt1"/>
              </a:highlight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327" name="Google Shape;327;p20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328" name="Google Shape;328;p20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329" name="Google Shape;329;p20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30" name="Google Shape;330;p20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331" name="Google Shape;331;p2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2" name="Google Shape;332;p2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3" name="Google Shape;333;p2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4" name="Google Shape;334;p2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5" name="Google Shape;335;p2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6" name="Google Shape;336;p2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7" name="Google Shape;337;p2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38" name="Google Shape;338;p2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39" name="Google Shape;339;p20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340" name="Google Shape;340;p2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1" name="Google Shape;341;p2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2" name="Google Shape;342;p2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3" name="Google Shape;343;p2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4" name="Google Shape;344;p2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5" name="Google Shape;345;p2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6" name="Google Shape;346;p2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47" name="Google Shape;347;p2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48" name="Google Shape;348;p20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349" name="Google Shape;349;p20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0" name="Google Shape;350;p20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1" name="Google Shape;351;p20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2" name="Google Shape;352;p20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3" name="Google Shape;353;p20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4" name="Google Shape;354;p20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5" name="Google Shape;355;p20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6" name="Google Shape;356;p20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7" name="Google Shape;357;p20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8" name="Google Shape;358;p20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59" name="Google Shape;359;p20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0" name="Google Shape;360;p20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1" name="Google Shape;361;p20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2" name="Google Shape;362;p20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3" name="Google Shape;363;p20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4" name="Google Shape;364;p20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65" name="Google Shape;365;p20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366" name="Google Shape;366;p2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722075" y="596752"/>
            <a:ext cx="8110501" cy="3714823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p20"/>
          <p:cNvSpPr txBox="1"/>
          <p:nvPr/>
        </p:nvSpPr>
        <p:spPr>
          <a:xfrm>
            <a:off x="185350" y="450812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2" name="Google Shape;372;p21"/>
          <p:cNvCxnSpPr/>
          <p:nvPr/>
        </p:nvCxnSpPr>
        <p:spPr>
          <a:xfrm rot="10800000" flipH="1">
            <a:off x="-2879289" y="37043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3" name="Google Shape;373;p21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Lending Market Assets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374" name="Google Shape;374;p21"/>
          <p:cNvSpPr txBox="1"/>
          <p:nvPr/>
        </p:nvSpPr>
        <p:spPr>
          <a:xfrm>
            <a:off x="4067000" y="37142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375" name="Google Shape;375;p21"/>
          <p:cNvSpPr txBox="1"/>
          <p:nvPr/>
        </p:nvSpPr>
        <p:spPr>
          <a:xfrm>
            <a:off x="4051550" y="39755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376" name="Google Shape;376;p21"/>
          <p:cNvCxnSpPr/>
          <p:nvPr/>
        </p:nvCxnSpPr>
        <p:spPr>
          <a:xfrm rot="10800000" flipH="1">
            <a:off x="92511" y="3703475"/>
            <a:ext cx="5780700" cy="108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377" name="Google Shape;377;p21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378" name="Google Shape;378;p2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79" name="Google Shape;379;p2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2" name="Google Shape;382;p2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3" name="Google Shape;383;p2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4" name="Google Shape;384;p2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5" name="Google Shape;385;p2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86" name="Google Shape;386;p21"/>
          <p:cNvGrpSpPr/>
          <p:nvPr/>
        </p:nvGrpSpPr>
        <p:grpSpPr>
          <a:xfrm>
            <a:off x="2165941" y="3807588"/>
            <a:ext cx="371504" cy="330515"/>
            <a:chOff x="2250625" y="238125"/>
            <a:chExt cx="3052625" cy="2731525"/>
          </a:xfrm>
        </p:grpSpPr>
        <p:sp>
          <p:nvSpPr>
            <p:cNvPr id="387" name="Google Shape;387;p2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8" name="Google Shape;388;p2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89" name="Google Shape;389;p2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0" name="Google Shape;390;p2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1" name="Google Shape;391;p2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2" name="Google Shape;392;p2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3" name="Google Shape;393;p2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4" name="Google Shape;394;p2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395" name="Google Shape;395;p21"/>
          <p:cNvGrpSpPr/>
          <p:nvPr/>
        </p:nvGrpSpPr>
        <p:grpSpPr>
          <a:xfrm>
            <a:off x="2650086" y="3814199"/>
            <a:ext cx="1051088" cy="330453"/>
            <a:chOff x="241550" y="3361525"/>
            <a:chExt cx="7044825" cy="2094125"/>
          </a:xfrm>
        </p:grpSpPr>
        <p:sp>
          <p:nvSpPr>
            <p:cNvPr id="396" name="Google Shape;396;p21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7" name="Google Shape;397;p21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8" name="Google Shape;398;p21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399" name="Google Shape;399;p21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0" name="Google Shape;400;p21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1" name="Google Shape;401;p21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2" name="Google Shape;402;p21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3" name="Google Shape;403;p21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4" name="Google Shape;404;p21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5" name="Google Shape;405;p21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6" name="Google Shape;406;p21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7" name="Google Shape;407;p21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8" name="Google Shape;408;p21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09" name="Google Shape;409;p21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0" name="Google Shape;410;p21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1" name="Google Shape;411;p21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12" name="Google Shape;412;p21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413" name="Google Shape;413;p21"/>
          <p:cNvGraphicFramePr/>
          <p:nvPr/>
        </p:nvGraphicFramePr>
        <p:xfrm>
          <a:off x="272225" y="822300"/>
          <a:ext cx="5329775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717850"/>
                <a:gridCol w="2246450"/>
                <a:gridCol w="1365475"/>
              </a:tblGrid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Arbitrum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b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BSC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b">
                    <a:solidFill>
                      <a:srgbClr val="244C9A"/>
                    </a:solidFill>
                  </a:tcPr>
                </a:tc>
              </a:tr>
              <a:tr h="32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Stablecoins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DAI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BUSD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BTC/ETH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WBTC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BTCB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8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WSTETH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47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Alt L1/L2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ARB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BNB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sp>
        <p:nvSpPr>
          <p:cNvPr id="414" name="Google Shape;414;p21"/>
          <p:cNvSpPr txBox="1"/>
          <p:nvPr/>
        </p:nvSpPr>
        <p:spPr>
          <a:xfrm>
            <a:off x="92500" y="3803500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9" name="Google Shape;419;p22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20" name="Google Shape;420;p22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Business Development Progress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421" name="Google Shape;421;p22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422" name="Google Shape;422;p22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423" name="Google Shape;423;p22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424" name="Google Shape;424;p22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25" name="Google Shape;425;p22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426" name="Google Shape;426;p2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7" name="Google Shape;427;p2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8" name="Google Shape;428;p2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29" name="Google Shape;429;p2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0" name="Google Shape;430;p2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1" name="Google Shape;431;p2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2" name="Google Shape;432;p2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3" name="Google Shape;433;p2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34" name="Google Shape;434;p22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435" name="Google Shape;435;p2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6" name="Google Shape;436;p2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7" name="Google Shape;437;p2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8" name="Google Shape;438;p2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39" name="Google Shape;439;p2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0" name="Google Shape;440;p2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1" name="Google Shape;441;p2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2" name="Google Shape;442;p2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43" name="Google Shape;443;p22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444" name="Google Shape;444;p22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5" name="Google Shape;445;p22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6" name="Google Shape;446;p22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7" name="Google Shape;447;p22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8" name="Google Shape;448;p22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49" name="Google Shape;449;p22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0" name="Google Shape;450;p22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1" name="Google Shape;451;p22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2" name="Google Shape;452;p22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3" name="Google Shape;453;p22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4" name="Google Shape;454;p22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5" name="Google Shape;455;p22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6" name="Google Shape;456;p22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7" name="Google Shape;457;p22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8" name="Google Shape;458;p22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59" name="Google Shape;459;p22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60" name="Google Shape;460;p22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461" name="Google Shape;461;p22"/>
          <p:cNvGraphicFramePr/>
          <p:nvPr/>
        </p:nvGraphicFramePr>
        <p:xfrm>
          <a:off x="185350" y="775950"/>
          <a:ext cx="7681975" cy="359342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674025"/>
                <a:gridCol w="6007950"/>
              </a:tblGrid>
              <a:tr h="393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Partners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Details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769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Stargate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Layer Zero / Stargate have cooperated with Radiant on many fronts since launch, including peer-reviewing Radiant’s smart contracts. Per Stargate’s snapshot proposal, the RDNT token will be supported as a bridgeable asset via their OFT bridge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5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Lido Finance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Capital will support wstETH as part of the v2 deployment, and Lido will participate in a dual incentives program.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7699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Balancer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recently launched v2 in partnership with Balancer as part of the plans to expand RDNT liquidity. Within 24 hours, the RDNT-WETH pool became the largest Balancer pool on Arbitrum.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5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Chainlink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has relied on Chainlink oracles since inception for all collateral assets on Arbitrum and will continue expanding Chainlink oracle support in the Omnichain vision.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535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Arrakis &amp; Gamma Strategies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is partnering with Arrakis and Gamma Strategies per on-chain governance vote in order to expand multi-chain protocol owned liquidity.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66" name="Google Shape;466;p23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67" name="Google Shape;467;p23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</a:t>
            </a:r>
            <a:r>
              <a:rPr lang="zh-CN" sz="2100" b="1">
                <a:solidFill>
                  <a:schemeClr val="dk1"/>
                </a:solidFill>
              </a:rPr>
              <a:t>Development Roadmap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468" name="Google Shape;468;p23"/>
          <p:cNvSpPr txBox="1"/>
          <p:nvPr/>
        </p:nvSpPr>
        <p:spPr>
          <a:xfrm>
            <a:off x="134899" y="44147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469" name="Google Shape;469;p23"/>
          <p:cNvSpPr txBox="1"/>
          <p:nvPr/>
        </p:nvSpPr>
        <p:spPr>
          <a:xfrm>
            <a:off x="58733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470" name="Google Shape;470;p23"/>
          <p:cNvSpPr txBox="1"/>
          <p:nvPr/>
        </p:nvSpPr>
        <p:spPr>
          <a:xfrm>
            <a:off x="58578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471" name="Google Shape;471;p23"/>
          <p:cNvCxnSpPr/>
          <p:nvPr/>
        </p:nvCxnSpPr>
        <p:spPr>
          <a:xfrm rot="10800000" flipH="1">
            <a:off x="222436" y="43944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72" name="Google Shape;472;p23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473" name="Google Shape;473;p2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4" name="Google Shape;474;p2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5" name="Google Shape;475;p2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6" name="Google Shape;476;p2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7" name="Google Shape;477;p2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8" name="Google Shape;478;p2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79" name="Google Shape;479;p2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0" name="Google Shape;480;p2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81" name="Google Shape;481;p23"/>
          <p:cNvGrpSpPr/>
          <p:nvPr/>
        </p:nvGrpSpPr>
        <p:grpSpPr>
          <a:xfrm>
            <a:off x="3972266" y="4508113"/>
            <a:ext cx="371504" cy="330515"/>
            <a:chOff x="2250625" y="238125"/>
            <a:chExt cx="3052625" cy="2731525"/>
          </a:xfrm>
        </p:grpSpPr>
        <p:sp>
          <p:nvSpPr>
            <p:cNvPr id="482" name="Google Shape;482;p2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3" name="Google Shape;483;p2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4" name="Google Shape;484;p2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5" name="Google Shape;485;p2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6" name="Google Shape;486;p2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7" name="Google Shape;487;p2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8" name="Google Shape;488;p2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89" name="Google Shape;489;p2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490" name="Google Shape;490;p23"/>
          <p:cNvGrpSpPr/>
          <p:nvPr/>
        </p:nvGrpSpPr>
        <p:grpSpPr>
          <a:xfrm>
            <a:off x="4456411" y="4514724"/>
            <a:ext cx="1051088" cy="330453"/>
            <a:chOff x="241550" y="3361525"/>
            <a:chExt cx="7044825" cy="2094125"/>
          </a:xfrm>
        </p:grpSpPr>
        <p:sp>
          <p:nvSpPr>
            <p:cNvPr id="491" name="Google Shape;491;p23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2" name="Google Shape;492;p23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3" name="Google Shape;493;p23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4" name="Google Shape;494;p23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5" name="Google Shape;495;p23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6" name="Google Shape;496;p23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7" name="Google Shape;497;p23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8" name="Google Shape;498;p23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499" name="Google Shape;499;p23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0" name="Google Shape;500;p23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1" name="Google Shape;501;p23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2" name="Google Shape;502;p23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3" name="Google Shape;503;p23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4" name="Google Shape;504;p23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5" name="Google Shape;505;p23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6" name="Google Shape;506;p23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07" name="Google Shape;507;p23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508" name="Google Shape;508;p23"/>
          <p:cNvGraphicFramePr/>
          <p:nvPr/>
        </p:nvGraphicFramePr>
        <p:xfrm>
          <a:off x="185350" y="775950"/>
          <a:ext cx="7549600" cy="352012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645175"/>
                <a:gridCol w="5904425"/>
              </a:tblGrid>
              <a:tr h="455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Version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Roadmap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891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V1.0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Fork of AAVE with Stargate expanding omnichain vision. Implementation and Real Yield. Solely on Arbitrum. 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640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V2.0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LaverZero OFT implementation.Can scale to every EVM chain. Emissions extended to 2027. Dozens of new assets are to be supported as collateral.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891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V3.0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Forego STG for full LayerZero implementation. Continue expanding omnichain vision.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640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V4.0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Become the “LayerZero'' for liquidity &amp;yield. Help onboard the next 100 million users for crypto.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13" name="Google Shape;513;p24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14" name="Google Shape;514;p24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Completed Milestones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515" name="Google Shape;515;p24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516" name="Google Shape;516;p24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517" name="Google Shape;517;p24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518" name="Google Shape;518;p24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19" name="Google Shape;519;p24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520" name="Google Shape;520;p2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1" name="Google Shape;521;p2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2" name="Google Shape;522;p2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3" name="Google Shape;523;p2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4" name="Google Shape;524;p2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5" name="Google Shape;525;p2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6" name="Google Shape;526;p2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27" name="Google Shape;527;p2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28" name="Google Shape;528;p24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529" name="Google Shape;529;p2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0" name="Google Shape;530;p2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1" name="Google Shape;531;p2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2" name="Google Shape;532;p2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3" name="Google Shape;533;p2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4" name="Google Shape;534;p2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5" name="Google Shape;535;p2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6" name="Google Shape;536;p2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37" name="Google Shape;537;p24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538" name="Google Shape;538;p24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39" name="Google Shape;539;p24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0" name="Google Shape;540;p24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1" name="Google Shape;541;p24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2" name="Google Shape;542;p24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4" name="Google Shape;544;p24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5" name="Google Shape;545;p24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6" name="Google Shape;546;p24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7" name="Google Shape;547;p24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8" name="Google Shape;548;p24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49" name="Google Shape;549;p24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0" name="Google Shape;550;p24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1" name="Google Shape;551;p24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2" name="Google Shape;552;p24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3" name="Google Shape;553;p24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54" name="Google Shape;554;p24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555" name="Google Shape;555;p24"/>
          <p:cNvGraphicFramePr/>
          <p:nvPr/>
        </p:nvGraphicFramePr>
        <p:xfrm>
          <a:off x="185350" y="775950"/>
          <a:ext cx="7512500" cy="3594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637075"/>
                <a:gridCol w="5875425"/>
              </a:tblGrid>
              <a:tr h="34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Season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Milestones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66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2022 Q3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Capital Fair Launches on Arbitrum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grows to top TVL project on Arbitrum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6672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2022 Q4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Unveil Radiant’s framework for DAO-based governance and the Radiant Foundation Proposal (RFP)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Dynamic Liquidity Providers Achieve $5M in Fees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2023 Q1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Become the first Price/Fees Ratio Project in DeFi per TokenTerminal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9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Launch of Radiant v2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0" name="Google Shape;560;p25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1" name="Google Shape;561;p25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Current Roadmap</a:t>
            </a:r>
            <a:r>
              <a:rPr lang="zh-CN" sz="2100" b="1">
                <a:solidFill>
                  <a:schemeClr val="dk1"/>
                </a:solidFill>
              </a:rPr>
              <a:t> 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562" name="Google Shape;562;p25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563" name="Google Shape;563;p25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564" name="Google Shape;564;p25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565" name="Google Shape;565;p25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66" name="Google Shape;566;p25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567" name="Google Shape;567;p2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8" name="Google Shape;568;p2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69" name="Google Shape;569;p2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0" name="Google Shape;570;p2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1" name="Google Shape;571;p2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3" name="Google Shape;573;p2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4" name="Google Shape;574;p2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75" name="Google Shape;575;p25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576" name="Google Shape;576;p2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7" name="Google Shape;577;p2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8" name="Google Shape;578;p2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79" name="Google Shape;579;p2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0" name="Google Shape;580;p2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1" name="Google Shape;581;p2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2" name="Google Shape;582;p2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3" name="Google Shape;583;p2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584" name="Google Shape;584;p25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585" name="Google Shape;585;p25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6" name="Google Shape;586;p25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7" name="Google Shape;587;p25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8" name="Google Shape;588;p25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89" name="Google Shape;589;p25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0" name="Google Shape;590;p25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1" name="Google Shape;591;p25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2" name="Google Shape;592;p25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3" name="Google Shape;593;p25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4" name="Google Shape;594;p25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5" name="Google Shape;595;p25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6" name="Google Shape;596;p25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7" name="Google Shape;597;p25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8" name="Google Shape;598;p25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599" name="Google Shape;599;p25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0" name="Google Shape;600;p25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01" name="Google Shape;601;p25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602" name="Google Shape;602;p25"/>
          <p:cNvGraphicFramePr/>
          <p:nvPr/>
        </p:nvGraphicFramePr>
        <p:xfrm>
          <a:off x="185350" y="775950"/>
          <a:ext cx="7681975" cy="361377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674000"/>
                <a:gridCol w="6007975"/>
              </a:tblGrid>
              <a:tr h="3133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Season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Milestones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522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Q2 2023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 Dual-emissions and expanded Oracle support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 Collateral expansion   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227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3. Ethereum Mainnet Deployment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Q3 2023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 Deployment on more chains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 Cross-Chain liquidations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3. Abstracted repayments → repay on any chain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4. Full LayerZero Messaging support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75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Q4 2023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 Synthetics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4C9B"/>
        </a:solidFill>
        <a:effectLst/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Google Shape;70;p14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1" name="Google Shape;71;p14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lt1"/>
                </a:solidFill>
              </a:rPr>
              <a:t>Heading 1</a:t>
            </a:r>
            <a:endParaRPr sz="2100" b="1">
              <a:solidFill>
                <a:schemeClr val="lt1"/>
              </a:solidFill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718625" y="425875"/>
            <a:ext cx="8110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Heading 2</a:t>
            </a:r>
            <a:endParaRPr sz="1000">
              <a:solidFill>
                <a:srgbClr val="CCCCCC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134899" y="44147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Source:</a:t>
            </a:r>
            <a:endParaRPr sz="1000">
              <a:solidFill>
                <a:srgbClr val="CCCCCC"/>
              </a:solidFill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134901" y="4676043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Note:</a:t>
            </a:r>
            <a:endParaRPr sz="1000">
              <a:solidFill>
                <a:srgbClr val="CCCCCC"/>
              </a:solidFill>
            </a:endParaRPr>
          </a:p>
        </p:txBody>
      </p:sp>
      <p:sp>
        <p:nvSpPr>
          <p:cNvPr id="75" name="Google Shape;75;p14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Date as of May 23, 2023</a:t>
            </a:r>
            <a:endParaRPr sz="1000">
              <a:solidFill>
                <a:srgbClr val="CCCCCC"/>
              </a:solidFill>
            </a:endParaRPr>
          </a:p>
        </p:txBody>
      </p:sp>
      <p:sp>
        <p:nvSpPr>
          <p:cNvPr id="76" name="Google Shape;76;p14"/>
          <p:cNvSpPr txBox="1"/>
          <p:nvPr/>
        </p:nvSpPr>
        <p:spPr>
          <a:xfrm>
            <a:off x="716872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CCCCCC"/>
                </a:solidFill>
              </a:rPr>
              <a:t>Twitter</a:t>
            </a:r>
            <a:r>
              <a:rPr lang="zh-CN" sz="1000">
                <a:solidFill>
                  <a:srgbClr val="CCCCCC"/>
                </a:solidFill>
              </a:rPr>
              <a:t>: @GryphsisAcademy</a:t>
            </a:r>
            <a:endParaRPr sz="1000">
              <a:solidFill>
                <a:srgbClr val="CCCCCC"/>
              </a:solidFill>
            </a:endParaRPr>
          </a:p>
        </p:txBody>
      </p:sp>
      <p:grpSp>
        <p:nvGrpSpPr>
          <p:cNvPr id="77" name="Google Shape;77;p14"/>
          <p:cNvGrpSpPr/>
          <p:nvPr/>
        </p:nvGrpSpPr>
        <p:grpSpPr>
          <a:xfrm>
            <a:off x="175319" y="210257"/>
            <a:ext cx="496052" cy="394979"/>
            <a:chOff x="2250625" y="238125"/>
            <a:chExt cx="3052625" cy="2731525"/>
          </a:xfrm>
        </p:grpSpPr>
        <p:sp>
          <p:nvSpPr>
            <p:cNvPr id="78" name="Google Shape;78;p1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2250625" y="398650"/>
              <a:ext cx="2729175" cy="2571000"/>
            </a:xfrm>
            <a:custGeom>
              <a:avLst/>
              <a:gdLst/>
              <a:ahLst/>
              <a:cxnLst/>
              <a:rect l="l" t="t" r="r" b="b"/>
              <a:pathLst>
                <a:path w="109167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638" y="44951"/>
                  </a:lnTo>
                  <a:lnTo>
                    <a:pt x="70638" y="51373"/>
                  </a:lnTo>
                  <a:lnTo>
                    <a:pt x="70638" y="57794"/>
                  </a:lnTo>
                  <a:lnTo>
                    <a:pt x="64216" y="57794"/>
                  </a:lnTo>
                  <a:lnTo>
                    <a:pt x="64216" y="51373"/>
                  </a:lnTo>
                  <a:lnTo>
                    <a:pt x="57794" y="51373"/>
                  </a:lnTo>
                  <a:lnTo>
                    <a:pt x="57794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844" y="19265"/>
                  </a:lnTo>
                  <a:lnTo>
                    <a:pt x="12844" y="44951"/>
                  </a:lnTo>
                  <a:lnTo>
                    <a:pt x="19265" y="44951"/>
                  </a:lnTo>
                  <a:lnTo>
                    <a:pt x="19265" y="51373"/>
                  </a:lnTo>
                  <a:lnTo>
                    <a:pt x="12844" y="51373"/>
                  </a:lnTo>
                  <a:lnTo>
                    <a:pt x="12844" y="70637"/>
                  </a:lnTo>
                  <a:lnTo>
                    <a:pt x="6422" y="70637"/>
                  </a:lnTo>
                  <a:lnTo>
                    <a:pt x="6422" y="77153"/>
                  </a:lnTo>
                  <a:lnTo>
                    <a:pt x="1" y="77153"/>
                  </a:lnTo>
                  <a:lnTo>
                    <a:pt x="1" y="83481"/>
                  </a:lnTo>
                  <a:lnTo>
                    <a:pt x="6422" y="83481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844" y="96418"/>
                  </a:lnTo>
                  <a:lnTo>
                    <a:pt x="12844" y="83481"/>
                  </a:lnTo>
                  <a:lnTo>
                    <a:pt x="19265" y="83481"/>
                  </a:lnTo>
                  <a:lnTo>
                    <a:pt x="19265" y="77153"/>
                  </a:lnTo>
                  <a:lnTo>
                    <a:pt x="25687" y="77153"/>
                  </a:lnTo>
                  <a:lnTo>
                    <a:pt x="25687" y="70637"/>
                  </a:lnTo>
                  <a:lnTo>
                    <a:pt x="38530" y="70637"/>
                  </a:lnTo>
                  <a:lnTo>
                    <a:pt x="38530" y="89997"/>
                  </a:lnTo>
                  <a:lnTo>
                    <a:pt x="44951" y="89997"/>
                  </a:lnTo>
                  <a:lnTo>
                    <a:pt x="44951" y="83481"/>
                  </a:lnTo>
                  <a:lnTo>
                    <a:pt x="51373" y="83481"/>
                  </a:lnTo>
                  <a:lnTo>
                    <a:pt x="51373" y="77153"/>
                  </a:lnTo>
                  <a:lnTo>
                    <a:pt x="57794" y="77153"/>
                  </a:lnTo>
                  <a:lnTo>
                    <a:pt x="57794" y="70637"/>
                  </a:lnTo>
                  <a:lnTo>
                    <a:pt x="64216" y="70637"/>
                  </a:lnTo>
                  <a:lnTo>
                    <a:pt x="64216" y="77153"/>
                  </a:lnTo>
                  <a:lnTo>
                    <a:pt x="77059" y="77153"/>
                  </a:lnTo>
                  <a:lnTo>
                    <a:pt x="77059" y="83481"/>
                  </a:lnTo>
                  <a:lnTo>
                    <a:pt x="83481" y="83481"/>
                  </a:lnTo>
                  <a:lnTo>
                    <a:pt x="83481" y="89902"/>
                  </a:lnTo>
                  <a:lnTo>
                    <a:pt x="89902" y="89902"/>
                  </a:lnTo>
                  <a:lnTo>
                    <a:pt x="89902" y="77153"/>
                  </a:lnTo>
                  <a:lnTo>
                    <a:pt x="89902" y="70637"/>
                  </a:lnTo>
                  <a:lnTo>
                    <a:pt x="96324" y="70637"/>
                  </a:lnTo>
                  <a:lnTo>
                    <a:pt x="96324" y="64216"/>
                  </a:lnTo>
                  <a:lnTo>
                    <a:pt x="109167" y="64216"/>
                  </a:lnTo>
                  <a:lnTo>
                    <a:pt x="109167" y="57794"/>
                  </a:lnTo>
                  <a:lnTo>
                    <a:pt x="102745" y="57794"/>
                  </a:lnTo>
                  <a:lnTo>
                    <a:pt x="102840" y="51373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" name="Google Shape;85;p1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6" name="Google Shape;86;p14"/>
          <p:cNvGrpSpPr/>
          <p:nvPr/>
        </p:nvGrpSpPr>
        <p:grpSpPr>
          <a:xfrm>
            <a:off x="5315668" y="4520336"/>
            <a:ext cx="371504" cy="312213"/>
            <a:chOff x="2250625" y="238125"/>
            <a:chExt cx="3052625" cy="2731525"/>
          </a:xfrm>
        </p:grpSpPr>
        <p:sp>
          <p:nvSpPr>
            <p:cNvPr id="87" name="Google Shape;87;p1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" name="Google Shape;88;p1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" name="Google Shape;89;p14"/>
            <p:cNvSpPr/>
            <p:nvPr/>
          </p:nvSpPr>
          <p:spPr>
            <a:xfrm>
              <a:off x="2250625" y="398650"/>
              <a:ext cx="2729175" cy="2571000"/>
            </a:xfrm>
            <a:custGeom>
              <a:avLst/>
              <a:gdLst/>
              <a:ahLst/>
              <a:cxnLst/>
              <a:rect l="l" t="t" r="r" b="b"/>
              <a:pathLst>
                <a:path w="109167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638" y="44951"/>
                  </a:lnTo>
                  <a:lnTo>
                    <a:pt x="70638" y="51373"/>
                  </a:lnTo>
                  <a:lnTo>
                    <a:pt x="70638" y="57794"/>
                  </a:lnTo>
                  <a:lnTo>
                    <a:pt x="64216" y="57794"/>
                  </a:lnTo>
                  <a:lnTo>
                    <a:pt x="64216" y="51373"/>
                  </a:lnTo>
                  <a:lnTo>
                    <a:pt x="57794" y="51373"/>
                  </a:lnTo>
                  <a:lnTo>
                    <a:pt x="57794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844" y="19265"/>
                  </a:lnTo>
                  <a:lnTo>
                    <a:pt x="12844" y="44951"/>
                  </a:lnTo>
                  <a:lnTo>
                    <a:pt x="19265" y="44951"/>
                  </a:lnTo>
                  <a:lnTo>
                    <a:pt x="19265" y="51373"/>
                  </a:lnTo>
                  <a:lnTo>
                    <a:pt x="12844" y="51373"/>
                  </a:lnTo>
                  <a:lnTo>
                    <a:pt x="12844" y="70637"/>
                  </a:lnTo>
                  <a:lnTo>
                    <a:pt x="6422" y="70637"/>
                  </a:lnTo>
                  <a:lnTo>
                    <a:pt x="6422" y="77153"/>
                  </a:lnTo>
                  <a:lnTo>
                    <a:pt x="1" y="77153"/>
                  </a:lnTo>
                  <a:lnTo>
                    <a:pt x="1" y="83481"/>
                  </a:lnTo>
                  <a:lnTo>
                    <a:pt x="6422" y="83481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844" y="96418"/>
                  </a:lnTo>
                  <a:lnTo>
                    <a:pt x="12844" y="83481"/>
                  </a:lnTo>
                  <a:lnTo>
                    <a:pt x="19265" y="83481"/>
                  </a:lnTo>
                  <a:lnTo>
                    <a:pt x="19265" y="77153"/>
                  </a:lnTo>
                  <a:lnTo>
                    <a:pt x="25687" y="77153"/>
                  </a:lnTo>
                  <a:lnTo>
                    <a:pt x="25687" y="70637"/>
                  </a:lnTo>
                  <a:lnTo>
                    <a:pt x="38530" y="70637"/>
                  </a:lnTo>
                  <a:lnTo>
                    <a:pt x="38530" y="89997"/>
                  </a:lnTo>
                  <a:lnTo>
                    <a:pt x="44951" y="89997"/>
                  </a:lnTo>
                  <a:lnTo>
                    <a:pt x="44951" y="83481"/>
                  </a:lnTo>
                  <a:lnTo>
                    <a:pt x="51373" y="83481"/>
                  </a:lnTo>
                  <a:lnTo>
                    <a:pt x="51373" y="77153"/>
                  </a:lnTo>
                  <a:lnTo>
                    <a:pt x="57794" y="77153"/>
                  </a:lnTo>
                  <a:lnTo>
                    <a:pt x="57794" y="70637"/>
                  </a:lnTo>
                  <a:lnTo>
                    <a:pt x="64216" y="70637"/>
                  </a:lnTo>
                  <a:lnTo>
                    <a:pt x="64216" y="77153"/>
                  </a:lnTo>
                  <a:lnTo>
                    <a:pt x="77059" y="77153"/>
                  </a:lnTo>
                  <a:lnTo>
                    <a:pt x="77059" y="83481"/>
                  </a:lnTo>
                  <a:lnTo>
                    <a:pt x="83481" y="83481"/>
                  </a:lnTo>
                  <a:lnTo>
                    <a:pt x="83481" y="89902"/>
                  </a:lnTo>
                  <a:lnTo>
                    <a:pt x="89902" y="89902"/>
                  </a:lnTo>
                  <a:lnTo>
                    <a:pt x="89902" y="77153"/>
                  </a:lnTo>
                  <a:lnTo>
                    <a:pt x="89902" y="70637"/>
                  </a:lnTo>
                  <a:lnTo>
                    <a:pt x="96324" y="70637"/>
                  </a:lnTo>
                  <a:lnTo>
                    <a:pt x="96324" y="64216"/>
                  </a:lnTo>
                  <a:lnTo>
                    <a:pt x="109167" y="64216"/>
                  </a:lnTo>
                  <a:lnTo>
                    <a:pt x="109167" y="57794"/>
                  </a:lnTo>
                  <a:lnTo>
                    <a:pt x="102745" y="57794"/>
                  </a:lnTo>
                  <a:lnTo>
                    <a:pt x="102840" y="51373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" name="Google Shape;90;p1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" name="Google Shape;91;p1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" name="Google Shape;92;p1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3" name="Google Shape;93;p1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" name="Google Shape;94;p1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5" name="Google Shape;95;p14"/>
          <p:cNvGrpSpPr/>
          <p:nvPr/>
        </p:nvGrpSpPr>
        <p:grpSpPr>
          <a:xfrm>
            <a:off x="5815148" y="4529415"/>
            <a:ext cx="1010902" cy="312156"/>
            <a:chOff x="241550" y="3361525"/>
            <a:chExt cx="7049525" cy="2092200"/>
          </a:xfrm>
        </p:grpSpPr>
        <p:sp>
          <p:nvSpPr>
            <p:cNvPr id="96" name="Google Shape;96;p14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153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683"/>
                    <a:pt x="5760" y="5477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025"/>
                    <a:pt x="1511" y="27575"/>
                  </a:cubicBezTo>
                  <a:cubicBezTo>
                    <a:pt x="2550" y="29936"/>
                    <a:pt x="4061" y="32013"/>
                    <a:pt x="5949" y="33808"/>
                  </a:cubicBezTo>
                  <a:cubicBezTo>
                    <a:pt x="7932" y="35602"/>
                    <a:pt x="10293" y="36924"/>
                    <a:pt x="12749" y="37774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8907"/>
                    <a:pt x="29558" y="38246"/>
                  </a:cubicBezTo>
                  <a:cubicBezTo>
                    <a:pt x="31919" y="37585"/>
                    <a:pt x="34185" y="36452"/>
                    <a:pt x="36263" y="35130"/>
                  </a:cubicBezTo>
                  <a:lnTo>
                    <a:pt x="36263" y="18887"/>
                  </a:lnTo>
                  <a:lnTo>
                    <a:pt x="23514" y="18887"/>
                  </a:lnTo>
                  <a:lnTo>
                    <a:pt x="23514" y="21815"/>
                  </a:lnTo>
                  <a:cubicBezTo>
                    <a:pt x="23514" y="22098"/>
                    <a:pt x="23609" y="22287"/>
                    <a:pt x="23892" y="22476"/>
                  </a:cubicBezTo>
                  <a:cubicBezTo>
                    <a:pt x="24081" y="22759"/>
                    <a:pt x="24458" y="22853"/>
                    <a:pt x="24742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430"/>
                    <a:pt x="28236" y="33997"/>
                    <a:pt x="26725" y="34374"/>
                  </a:cubicBezTo>
                  <a:cubicBezTo>
                    <a:pt x="25025" y="34847"/>
                    <a:pt x="23325" y="35035"/>
                    <a:pt x="21625" y="35035"/>
                  </a:cubicBezTo>
                  <a:cubicBezTo>
                    <a:pt x="19359" y="35035"/>
                    <a:pt x="17093" y="34658"/>
                    <a:pt x="15015" y="33997"/>
                  </a:cubicBezTo>
                  <a:cubicBezTo>
                    <a:pt x="13126" y="33336"/>
                    <a:pt x="11427" y="32297"/>
                    <a:pt x="9916" y="30975"/>
                  </a:cubicBezTo>
                  <a:cubicBezTo>
                    <a:pt x="8594" y="29558"/>
                    <a:pt x="7460" y="27858"/>
                    <a:pt x="6799" y="26064"/>
                  </a:cubicBezTo>
                  <a:cubicBezTo>
                    <a:pt x="5288" y="21909"/>
                    <a:pt x="5288" y="17471"/>
                    <a:pt x="6799" y="13315"/>
                  </a:cubicBezTo>
                  <a:cubicBezTo>
                    <a:pt x="7460" y="11521"/>
                    <a:pt x="8499" y="9916"/>
                    <a:pt x="9821" y="8594"/>
                  </a:cubicBezTo>
                  <a:cubicBezTo>
                    <a:pt x="11238" y="7272"/>
                    <a:pt x="12843" y="6233"/>
                    <a:pt x="14637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120" y="4911"/>
                  </a:cubicBezTo>
                  <a:cubicBezTo>
                    <a:pt x="26158" y="5100"/>
                    <a:pt x="27197" y="5383"/>
                    <a:pt x="28236" y="5761"/>
                  </a:cubicBezTo>
                  <a:cubicBezTo>
                    <a:pt x="28991" y="6044"/>
                    <a:pt x="29652" y="6327"/>
                    <a:pt x="30408" y="6799"/>
                  </a:cubicBezTo>
                  <a:cubicBezTo>
                    <a:pt x="30974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3996" y="7555"/>
                    <a:pt x="34280" y="7272"/>
                  </a:cubicBezTo>
                  <a:lnTo>
                    <a:pt x="35885" y="4911"/>
                  </a:lnTo>
                  <a:cubicBezTo>
                    <a:pt x="34941" y="4155"/>
                    <a:pt x="33996" y="3400"/>
                    <a:pt x="32958" y="2833"/>
                  </a:cubicBezTo>
                  <a:cubicBezTo>
                    <a:pt x="31919" y="2267"/>
                    <a:pt x="30786" y="1700"/>
                    <a:pt x="29652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15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2212850" y="3500825"/>
              <a:ext cx="897150" cy="953800"/>
            </a:xfrm>
            <a:custGeom>
              <a:avLst/>
              <a:gdLst/>
              <a:ahLst/>
              <a:cxnLst/>
              <a:rect l="l" t="t" r="r" b="b"/>
              <a:pathLst>
                <a:path w="35886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886" y="0"/>
                  </a:lnTo>
                  <a:lnTo>
                    <a:pt x="30975" y="0"/>
                  </a:lnTo>
                  <a:cubicBezTo>
                    <a:pt x="30503" y="0"/>
                    <a:pt x="30125" y="189"/>
                    <a:pt x="29747" y="473"/>
                  </a:cubicBezTo>
                  <a:cubicBezTo>
                    <a:pt x="29464" y="661"/>
                    <a:pt x="29181" y="945"/>
                    <a:pt x="29086" y="1322"/>
                  </a:cubicBezTo>
                  <a:lnTo>
                    <a:pt x="19643" y="17471"/>
                  </a:lnTo>
                  <a:cubicBezTo>
                    <a:pt x="19265" y="18132"/>
                    <a:pt x="18982" y="18698"/>
                    <a:pt x="18699" y="19359"/>
                  </a:cubicBezTo>
                  <a:cubicBezTo>
                    <a:pt x="18415" y="19926"/>
                    <a:pt x="18227" y="20493"/>
                    <a:pt x="17943" y="21154"/>
                  </a:cubicBezTo>
                  <a:cubicBezTo>
                    <a:pt x="17754" y="20493"/>
                    <a:pt x="17471" y="19926"/>
                    <a:pt x="17188" y="19359"/>
                  </a:cubicBezTo>
                  <a:cubicBezTo>
                    <a:pt x="16904" y="18698"/>
                    <a:pt x="16621" y="18132"/>
                    <a:pt x="16243" y="17471"/>
                  </a:cubicBezTo>
                  <a:lnTo>
                    <a:pt x="6800" y="1322"/>
                  </a:lnTo>
                  <a:cubicBezTo>
                    <a:pt x="6611" y="945"/>
                    <a:pt x="6422" y="661"/>
                    <a:pt x="6044" y="378"/>
                  </a:cubicBezTo>
                  <a:cubicBezTo>
                    <a:pt x="5761" y="95"/>
                    <a:pt x="5289" y="0"/>
                    <a:pt x="49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4231400" y="3500825"/>
              <a:ext cx="838125" cy="953800"/>
            </a:xfrm>
            <a:custGeom>
              <a:avLst/>
              <a:gdLst/>
              <a:ahLst/>
              <a:cxnLst/>
              <a:rect l="l" t="t" r="r" b="b"/>
              <a:pathLst>
                <a:path w="33525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953" y="20965"/>
                  </a:lnTo>
                  <a:lnTo>
                    <a:pt x="27953" y="38152"/>
                  </a:lnTo>
                  <a:lnTo>
                    <a:pt x="33524" y="38152"/>
                  </a:lnTo>
                  <a:lnTo>
                    <a:pt x="33524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" name="Google Shape;99;p14"/>
            <p:cNvSpPr/>
            <p:nvPr/>
          </p:nvSpPr>
          <p:spPr>
            <a:xfrm>
              <a:off x="5310300" y="3491025"/>
              <a:ext cx="675225" cy="980500"/>
            </a:xfrm>
            <a:custGeom>
              <a:avLst/>
              <a:gdLst/>
              <a:ahLst/>
              <a:cxnLst/>
              <a:rect l="l" t="t" r="r" b="b"/>
              <a:pathLst>
                <a:path w="27009" h="39220" extrusionOk="0">
                  <a:moveTo>
                    <a:pt x="13985" y="0"/>
                  </a:moveTo>
                  <a:cubicBezTo>
                    <a:pt x="12360" y="0"/>
                    <a:pt x="10675" y="356"/>
                    <a:pt x="9066" y="865"/>
                  </a:cubicBezTo>
                  <a:cubicBezTo>
                    <a:pt x="7650" y="1431"/>
                    <a:pt x="6233" y="2187"/>
                    <a:pt x="5100" y="3225"/>
                  </a:cubicBezTo>
                  <a:cubicBezTo>
                    <a:pt x="3967" y="4170"/>
                    <a:pt x="3117" y="5303"/>
                    <a:pt x="2550" y="6625"/>
                  </a:cubicBezTo>
                  <a:cubicBezTo>
                    <a:pt x="1984" y="7853"/>
                    <a:pt x="1700" y="9175"/>
                    <a:pt x="1700" y="10591"/>
                  </a:cubicBezTo>
                  <a:cubicBezTo>
                    <a:pt x="1700" y="12008"/>
                    <a:pt x="1984" y="13519"/>
                    <a:pt x="2550" y="14841"/>
                  </a:cubicBezTo>
                  <a:cubicBezTo>
                    <a:pt x="3117" y="15880"/>
                    <a:pt x="3872" y="16918"/>
                    <a:pt x="4817" y="17674"/>
                  </a:cubicBezTo>
                  <a:cubicBezTo>
                    <a:pt x="5761" y="18524"/>
                    <a:pt x="6894" y="19090"/>
                    <a:pt x="8027" y="19563"/>
                  </a:cubicBezTo>
                  <a:cubicBezTo>
                    <a:pt x="9161" y="20035"/>
                    <a:pt x="10388" y="20507"/>
                    <a:pt x="11616" y="20885"/>
                  </a:cubicBezTo>
                  <a:lnTo>
                    <a:pt x="15299" y="21923"/>
                  </a:lnTo>
                  <a:cubicBezTo>
                    <a:pt x="16432" y="22207"/>
                    <a:pt x="17471" y="22679"/>
                    <a:pt x="18510" y="23246"/>
                  </a:cubicBezTo>
                  <a:cubicBezTo>
                    <a:pt x="19360" y="23623"/>
                    <a:pt x="20115" y="24284"/>
                    <a:pt x="20682" y="25040"/>
                  </a:cubicBezTo>
                  <a:cubicBezTo>
                    <a:pt x="21343" y="25890"/>
                    <a:pt x="21626" y="26928"/>
                    <a:pt x="21532" y="27873"/>
                  </a:cubicBezTo>
                  <a:cubicBezTo>
                    <a:pt x="21626" y="28912"/>
                    <a:pt x="21343" y="29856"/>
                    <a:pt x="20965" y="30800"/>
                  </a:cubicBezTo>
                  <a:cubicBezTo>
                    <a:pt x="20587" y="31650"/>
                    <a:pt x="20021" y="32406"/>
                    <a:pt x="19360" y="32972"/>
                  </a:cubicBezTo>
                  <a:cubicBezTo>
                    <a:pt x="18510" y="33633"/>
                    <a:pt x="17660" y="34105"/>
                    <a:pt x="16715" y="34389"/>
                  </a:cubicBezTo>
                  <a:cubicBezTo>
                    <a:pt x="15488" y="34767"/>
                    <a:pt x="14355" y="34955"/>
                    <a:pt x="13127" y="34955"/>
                  </a:cubicBezTo>
                  <a:cubicBezTo>
                    <a:pt x="12183" y="34955"/>
                    <a:pt x="11238" y="34861"/>
                    <a:pt x="10294" y="34672"/>
                  </a:cubicBezTo>
                  <a:cubicBezTo>
                    <a:pt x="9538" y="34483"/>
                    <a:pt x="8783" y="34200"/>
                    <a:pt x="8027" y="33917"/>
                  </a:cubicBezTo>
                  <a:cubicBezTo>
                    <a:pt x="7366" y="33728"/>
                    <a:pt x="6800" y="33350"/>
                    <a:pt x="6233" y="32972"/>
                  </a:cubicBezTo>
                  <a:cubicBezTo>
                    <a:pt x="5667" y="32689"/>
                    <a:pt x="5194" y="32311"/>
                    <a:pt x="4817" y="32028"/>
                  </a:cubicBezTo>
                  <a:cubicBezTo>
                    <a:pt x="4439" y="31745"/>
                    <a:pt x="4061" y="31556"/>
                    <a:pt x="3778" y="31367"/>
                  </a:cubicBezTo>
                  <a:cubicBezTo>
                    <a:pt x="3495" y="31178"/>
                    <a:pt x="3211" y="31084"/>
                    <a:pt x="2928" y="31084"/>
                  </a:cubicBezTo>
                  <a:cubicBezTo>
                    <a:pt x="2645" y="31084"/>
                    <a:pt x="2361" y="31178"/>
                    <a:pt x="2173" y="31272"/>
                  </a:cubicBezTo>
                  <a:cubicBezTo>
                    <a:pt x="1984" y="31367"/>
                    <a:pt x="1795" y="31556"/>
                    <a:pt x="1606" y="31745"/>
                  </a:cubicBezTo>
                  <a:lnTo>
                    <a:pt x="1" y="34200"/>
                  </a:lnTo>
                  <a:cubicBezTo>
                    <a:pt x="1606" y="35805"/>
                    <a:pt x="3495" y="37033"/>
                    <a:pt x="5572" y="37883"/>
                  </a:cubicBezTo>
                  <a:cubicBezTo>
                    <a:pt x="7735" y="38748"/>
                    <a:pt x="10056" y="39217"/>
                    <a:pt x="12318" y="39217"/>
                  </a:cubicBezTo>
                  <a:cubicBezTo>
                    <a:pt x="12525" y="39217"/>
                    <a:pt x="12732" y="39213"/>
                    <a:pt x="12938" y="39205"/>
                  </a:cubicBezTo>
                  <a:cubicBezTo>
                    <a:pt x="13143" y="39215"/>
                    <a:pt x="13348" y="39219"/>
                    <a:pt x="13555" y="39219"/>
                  </a:cubicBezTo>
                  <a:cubicBezTo>
                    <a:pt x="15348" y="39219"/>
                    <a:pt x="17194" y="38863"/>
                    <a:pt x="18887" y="38355"/>
                  </a:cubicBezTo>
                  <a:cubicBezTo>
                    <a:pt x="20493" y="37788"/>
                    <a:pt x="22004" y="36844"/>
                    <a:pt x="23231" y="35711"/>
                  </a:cubicBezTo>
                  <a:cubicBezTo>
                    <a:pt x="24365" y="34672"/>
                    <a:pt x="25309" y="33350"/>
                    <a:pt x="25970" y="31933"/>
                  </a:cubicBezTo>
                  <a:cubicBezTo>
                    <a:pt x="26537" y="30423"/>
                    <a:pt x="26820" y="28817"/>
                    <a:pt x="26820" y="27212"/>
                  </a:cubicBezTo>
                  <a:cubicBezTo>
                    <a:pt x="27009" y="24568"/>
                    <a:pt x="25781" y="22018"/>
                    <a:pt x="23798" y="20412"/>
                  </a:cubicBezTo>
                  <a:cubicBezTo>
                    <a:pt x="22759" y="19563"/>
                    <a:pt x="21720" y="18996"/>
                    <a:pt x="20587" y="18524"/>
                  </a:cubicBezTo>
                  <a:cubicBezTo>
                    <a:pt x="19360" y="18052"/>
                    <a:pt x="18132" y="17579"/>
                    <a:pt x="16904" y="17202"/>
                  </a:cubicBezTo>
                  <a:lnTo>
                    <a:pt x="13316" y="15974"/>
                  </a:lnTo>
                  <a:cubicBezTo>
                    <a:pt x="12183" y="15691"/>
                    <a:pt x="11144" y="15219"/>
                    <a:pt x="10105" y="14746"/>
                  </a:cubicBezTo>
                  <a:cubicBezTo>
                    <a:pt x="9255" y="14274"/>
                    <a:pt x="8500" y="13613"/>
                    <a:pt x="7839" y="12952"/>
                  </a:cubicBezTo>
                  <a:cubicBezTo>
                    <a:pt x="7272" y="12102"/>
                    <a:pt x="6989" y="11158"/>
                    <a:pt x="6989" y="10214"/>
                  </a:cubicBezTo>
                  <a:cubicBezTo>
                    <a:pt x="6989" y="9458"/>
                    <a:pt x="7178" y="8608"/>
                    <a:pt x="7461" y="7853"/>
                  </a:cubicBezTo>
                  <a:cubicBezTo>
                    <a:pt x="7839" y="7097"/>
                    <a:pt x="8311" y="6531"/>
                    <a:pt x="8972" y="5964"/>
                  </a:cubicBezTo>
                  <a:cubicBezTo>
                    <a:pt x="9633" y="5397"/>
                    <a:pt x="10483" y="5020"/>
                    <a:pt x="11333" y="4736"/>
                  </a:cubicBezTo>
                  <a:cubicBezTo>
                    <a:pt x="12419" y="4406"/>
                    <a:pt x="13528" y="4241"/>
                    <a:pt x="14650" y="4241"/>
                  </a:cubicBezTo>
                  <a:cubicBezTo>
                    <a:pt x="15771" y="4241"/>
                    <a:pt x="16904" y="4406"/>
                    <a:pt x="18037" y="4736"/>
                  </a:cubicBezTo>
                  <a:cubicBezTo>
                    <a:pt x="18793" y="5020"/>
                    <a:pt x="19643" y="5303"/>
                    <a:pt x="20398" y="5681"/>
                  </a:cubicBezTo>
                  <a:cubicBezTo>
                    <a:pt x="21059" y="6058"/>
                    <a:pt x="21626" y="6436"/>
                    <a:pt x="22004" y="6719"/>
                  </a:cubicBezTo>
                  <a:cubicBezTo>
                    <a:pt x="22381" y="7003"/>
                    <a:pt x="22759" y="7192"/>
                    <a:pt x="23231" y="7192"/>
                  </a:cubicBezTo>
                  <a:cubicBezTo>
                    <a:pt x="23515" y="7192"/>
                    <a:pt x="23704" y="7097"/>
                    <a:pt x="23987" y="7003"/>
                  </a:cubicBezTo>
                  <a:cubicBezTo>
                    <a:pt x="24176" y="6814"/>
                    <a:pt x="24365" y="6625"/>
                    <a:pt x="24553" y="6342"/>
                  </a:cubicBezTo>
                  <a:lnTo>
                    <a:pt x="25876" y="3981"/>
                  </a:lnTo>
                  <a:cubicBezTo>
                    <a:pt x="24459" y="2659"/>
                    <a:pt x="22759" y="1620"/>
                    <a:pt x="20871" y="1053"/>
                  </a:cubicBezTo>
                  <a:cubicBezTo>
                    <a:pt x="19088" y="374"/>
                    <a:pt x="17152" y="0"/>
                    <a:pt x="15201" y="0"/>
                  </a:cubicBezTo>
                  <a:cubicBezTo>
                    <a:pt x="14982" y="0"/>
                    <a:pt x="14763" y="5"/>
                    <a:pt x="14543" y="15"/>
                  </a:cubicBezTo>
                  <a:cubicBezTo>
                    <a:pt x="14358" y="5"/>
                    <a:pt x="14172" y="0"/>
                    <a:pt x="139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6235750" y="3500825"/>
              <a:ext cx="141675" cy="953800"/>
            </a:xfrm>
            <a:custGeom>
              <a:avLst/>
              <a:gdLst/>
              <a:ahLst/>
              <a:cxnLst/>
              <a:rect l="l" t="t" r="r" b="b"/>
              <a:pathLst>
                <a:path w="566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667" y="38152"/>
                  </a:lnTo>
                  <a:lnTo>
                    <a:pt x="56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" name="Google Shape;101;p14"/>
            <p:cNvSpPr/>
            <p:nvPr/>
          </p:nvSpPr>
          <p:spPr>
            <a:xfrm>
              <a:off x="6613500" y="3489025"/>
              <a:ext cx="677575" cy="982575"/>
            </a:xfrm>
            <a:custGeom>
              <a:avLst/>
              <a:gdLst/>
              <a:ahLst/>
              <a:cxnLst/>
              <a:rect l="l" t="t" r="r" b="b"/>
              <a:pathLst>
                <a:path w="27103" h="39303" extrusionOk="0">
                  <a:moveTo>
                    <a:pt x="14638" y="0"/>
                  </a:moveTo>
                  <a:cubicBezTo>
                    <a:pt x="12749" y="0"/>
                    <a:pt x="10860" y="284"/>
                    <a:pt x="9160" y="945"/>
                  </a:cubicBezTo>
                  <a:cubicBezTo>
                    <a:pt x="7649" y="1417"/>
                    <a:pt x="6327" y="2267"/>
                    <a:pt x="5100" y="3305"/>
                  </a:cubicBezTo>
                  <a:cubicBezTo>
                    <a:pt x="4061" y="4155"/>
                    <a:pt x="3211" y="5383"/>
                    <a:pt x="2644" y="6611"/>
                  </a:cubicBezTo>
                  <a:cubicBezTo>
                    <a:pt x="2078" y="7838"/>
                    <a:pt x="1795" y="9255"/>
                    <a:pt x="1795" y="10577"/>
                  </a:cubicBezTo>
                  <a:cubicBezTo>
                    <a:pt x="1700" y="11993"/>
                    <a:pt x="1983" y="13504"/>
                    <a:pt x="2644" y="14826"/>
                  </a:cubicBezTo>
                  <a:cubicBezTo>
                    <a:pt x="3211" y="15960"/>
                    <a:pt x="3967" y="16904"/>
                    <a:pt x="4911" y="17754"/>
                  </a:cubicBezTo>
                  <a:cubicBezTo>
                    <a:pt x="5855" y="18509"/>
                    <a:pt x="6894" y="19170"/>
                    <a:pt x="8027" y="19643"/>
                  </a:cubicBezTo>
                  <a:cubicBezTo>
                    <a:pt x="9255" y="20115"/>
                    <a:pt x="10483" y="20492"/>
                    <a:pt x="11710" y="20870"/>
                  </a:cubicBezTo>
                  <a:lnTo>
                    <a:pt x="15393" y="21909"/>
                  </a:lnTo>
                  <a:cubicBezTo>
                    <a:pt x="16432" y="22287"/>
                    <a:pt x="17565" y="22664"/>
                    <a:pt x="18509" y="23231"/>
                  </a:cubicBezTo>
                  <a:cubicBezTo>
                    <a:pt x="19359" y="23703"/>
                    <a:pt x="20209" y="24270"/>
                    <a:pt x="20776" y="25120"/>
                  </a:cubicBezTo>
                  <a:cubicBezTo>
                    <a:pt x="21342" y="25875"/>
                    <a:pt x="21626" y="26914"/>
                    <a:pt x="21626" y="27953"/>
                  </a:cubicBezTo>
                  <a:cubicBezTo>
                    <a:pt x="21626" y="28897"/>
                    <a:pt x="21437" y="29936"/>
                    <a:pt x="21059" y="30786"/>
                  </a:cubicBezTo>
                  <a:cubicBezTo>
                    <a:pt x="20681" y="31636"/>
                    <a:pt x="20115" y="32391"/>
                    <a:pt x="19359" y="33052"/>
                  </a:cubicBezTo>
                  <a:cubicBezTo>
                    <a:pt x="18604" y="33619"/>
                    <a:pt x="17660" y="34185"/>
                    <a:pt x="16715" y="34469"/>
                  </a:cubicBezTo>
                  <a:cubicBezTo>
                    <a:pt x="15582" y="34847"/>
                    <a:pt x="14354" y="34941"/>
                    <a:pt x="13221" y="34941"/>
                  </a:cubicBezTo>
                  <a:cubicBezTo>
                    <a:pt x="12277" y="34941"/>
                    <a:pt x="11238" y="34847"/>
                    <a:pt x="10294" y="34658"/>
                  </a:cubicBezTo>
                  <a:cubicBezTo>
                    <a:pt x="9538" y="34469"/>
                    <a:pt x="8783" y="34280"/>
                    <a:pt x="8027" y="33997"/>
                  </a:cubicBezTo>
                  <a:cubicBezTo>
                    <a:pt x="7461" y="33713"/>
                    <a:pt x="6800" y="33430"/>
                    <a:pt x="6233" y="33052"/>
                  </a:cubicBezTo>
                  <a:cubicBezTo>
                    <a:pt x="5761" y="32675"/>
                    <a:pt x="5289" y="32391"/>
                    <a:pt x="4911" y="32108"/>
                  </a:cubicBezTo>
                  <a:cubicBezTo>
                    <a:pt x="4439" y="31825"/>
                    <a:pt x="4155" y="31541"/>
                    <a:pt x="3778" y="31352"/>
                  </a:cubicBezTo>
                  <a:cubicBezTo>
                    <a:pt x="3589" y="31164"/>
                    <a:pt x="3305" y="31069"/>
                    <a:pt x="2928" y="31069"/>
                  </a:cubicBezTo>
                  <a:cubicBezTo>
                    <a:pt x="2739" y="31069"/>
                    <a:pt x="2456" y="31164"/>
                    <a:pt x="2267" y="31258"/>
                  </a:cubicBezTo>
                  <a:cubicBezTo>
                    <a:pt x="1983" y="31447"/>
                    <a:pt x="1795" y="31541"/>
                    <a:pt x="1700" y="31825"/>
                  </a:cubicBezTo>
                  <a:lnTo>
                    <a:pt x="0" y="34280"/>
                  </a:lnTo>
                  <a:cubicBezTo>
                    <a:pt x="1700" y="35885"/>
                    <a:pt x="3589" y="37113"/>
                    <a:pt x="5761" y="37963"/>
                  </a:cubicBezTo>
                  <a:cubicBezTo>
                    <a:pt x="7837" y="38828"/>
                    <a:pt x="10151" y="39297"/>
                    <a:pt x="12412" y="39297"/>
                  </a:cubicBezTo>
                  <a:cubicBezTo>
                    <a:pt x="12619" y="39297"/>
                    <a:pt x="12826" y="39293"/>
                    <a:pt x="13032" y="39285"/>
                  </a:cubicBezTo>
                  <a:cubicBezTo>
                    <a:pt x="13292" y="39297"/>
                    <a:pt x="13550" y="39303"/>
                    <a:pt x="13807" y="39303"/>
                  </a:cubicBezTo>
                  <a:cubicBezTo>
                    <a:pt x="15604" y="39303"/>
                    <a:pt x="17329" y="39013"/>
                    <a:pt x="18982" y="38435"/>
                  </a:cubicBezTo>
                  <a:cubicBezTo>
                    <a:pt x="20587" y="37868"/>
                    <a:pt x="22098" y="36924"/>
                    <a:pt x="23326" y="35791"/>
                  </a:cubicBezTo>
                  <a:cubicBezTo>
                    <a:pt x="24553" y="34752"/>
                    <a:pt x="25403" y="33430"/>
                    <a:pt x="26064" y="32013"/>
                  </a:cubicBezTo>
                  <a:cubicBezTo>
                    <a:pt x="26631" y="30503"/>
                    <a:pt x="27009" y="28897"/>
                    <a:pt x="26914" y="27292"/>
                  </a:cubicBezTo>
                  <a:cubicBezTo>
                    <a:pt x="27103" y="24648"/>
                    <a:pt x="25970" y="22098"/>
                    <a:pt x="23892" y="20492"/>
                  </a:cubicBezTo>
                  <a:cubicBezTo>
                    <a:pt x="22853" y="19737"/>
                    <a:pt x="21815" y="19076"/>
                    <a:pt x="20681" y="18604"/>
                  </a:cubicBezTo>
                  <a:cubicBezTo>
                    <a:pt x="19454" y="18132"/>
                    <a:pt x="18226" y="17659"/>
                    <a:pt x="16998" y="17282"/>
                  </a:cubicBezTo>
                  <a:lnTo>
                    <a:pt x="13410" y="16149"/>
                  </a:lnTo>
                  <a:cubicBezTo>
                    <a:pt x="12277" y="15771"/>
                    <a:pt x="11238" y="15299"/>
                    <a:pt x="10199" y="14826"/>
                  </a:cubicBezTo>
                  <a:cubicBezTo>
                    <a:pt x="9349" y="14354"/>
                    <a:pt x="8594" y="13693"/>
                    <a:pt x="7933" y="13032"/>
                  </a:cubicBezTo>
                  <a:cubicBezTo>
                    <a:pt x="7366" y="12277"/>
                    <a:pt x="7083" y="11332"/>
                    <a:pt x="7083" y="10294"/>
                  </a:cubicBezTo>
                  <a:cubicBezTo>
                    <a:pt x="7083" y="9538"/>
                    <a:pt x="7272" y="8688"/>
                    <a:pt x="7555" y="7933"/>
                  </a:cubicBezTo>
                  <a:cubicBezTo>
                    <a:pt x="7933" y="7272"/>
                    <a:pt x="8405" y="6611"/>
                    <a:pt x="9066" y="6044"/>
                  </a:cubicBezTo>
                  <a:cubicBezTo>
                    <a:pt x="9727" y="5477"/>
                    <a:pt x="10577" y="5100"/>
                    <a:pt x="11427" y="4816"/>
                  </a:cubicBezTo>
                  <a:cubicBezTo>
                    <a:pt x="12466" y="4439"/>
                    <a:pt x="13599" y="4344"/>
                    <a:pt x="14732" y="4344"/>
                  </a:cubicBezTo>
                  <a:cubicBezTo>
                    <a:pt x="15865" y="4344"/>
                    <a:pt x="16998" y="4439"/>
                    <a:pt x="18132" y="4816"/>
                  </a:cubicBezTo>
                  <a:cubicBezTo>
                    <a:pt x="18887" y="5100"/>
                    <a:pt x="19737" y="5383"/>
                    <a:pt x="20493" y="5761"/>
                  </a:cubicBezTo>
                  <a:cubicBezTo>
                    <a:pt x="21154" y="6138"/>
                    <a:pt x="21720" y="6516"/>
                    <a:pt x="22098" y="6799"/>
                  </a:cubicBezTo>
                  <a:cubicBezTo>
                    <a:pt x="22476" y="7083"/>
                    <a:pt x="22853" y="7272"/>
                    <a:pt x="23326" y="7272"/>
                  </a:cubicBezTo>
                  <a:cubicBezTo>
                    <a:pt x="23609" y="7272"/>
                    <a:pt x="23798" y="7177"/>
                    <a:pt x="24081" y="7083"/>
                  </a:cubicBezTo>
                  <a:cubicBezTo>
                    <a:pt x="24270" y="6894"/>
                    <a:pt x="24459" y="6705"/>
                    <a:pt x="24648" y="6422"/>
                  </a:cubicBezTo>
                  <a:lnTo>
                    <a:pt x="25970" y="3966"/>
                  </a:lnTo>
                  <a:cubicBezTo>
                    <a:pt x="24459" y="2644"/>
                    <a:pt x="22759" y="1700"/>
                    <a:pt x="20965" y="1039"/>
                  </a:cubicBezTo>
                  <a:cubicBezTo>
                    <a:pt x="18887" y="378"/>
                    <a:pt x="16810" y="0"/>
                    <a:pt x="146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" name="Google Shape;102;p14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3023" y="23798"/>
                    <a:pt x="3212" y="23609"/>
                  </a:cubicBezTo>
                  <a:cubicBezTo>
                    <a:pt x="3400" y="23515"/>
                    <a:pt x="3495" y="23326"/>
                    <a:pt x="3589" y="23137"/>
                  </a:cubicBezTo>
                  <a:lnTo>
                    <a:pt x="10483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333" y="3495"/>
                    <a:pt x="11427" y="3873"/>
                    <a:pt x="11522" y="4250"/>
                  </a:cubicBezTo>
                  <a:cubicBezTo>
                    <a:pt x="11616" y="4534"/>
                    <a:pt x="11805" y="4911"/>
                    <a:pt x="11899" y="5195"/>
                  </a:cubicBezTo>
                  <a:lnTo>
                    <a:pt x="15677" y="14922"/>
                  </a:lnTo>
                  <a:lnTo>
                    <a:pt x="8689" y="14922"/>
                  </a:lnTo>
                  <a:lnTo>
                    <a:pt x="7839" y="17282"/>
                  </a:lnTo>
                  <a:lnTo>
                    <a:pt x="16527" y="17282"/>
                  </a:lnTo>
                  <a:lnTo>
                    <a:pt x="18793" y="23043"/>
                  </a:lnTo>
                  <a:cubicBezTo>
                    <a:pt x="18888" y="23232"/>
                    <a:pt x="18982" y="23421"/>
                    <a:pt x="19171" y="23609"/>
                  </a:cubicBezTo>
                  <a:cubicBezTo>
                    <a:pt x="19309" y="23748"/>
                    <a:pt x="19498" y="23835"/>
                    <a:pt x="19700" y="23835"/>
                  </a:cubicBezTo>
                  <a:cubicBezTo>
                    <a:pt x="19775" y="23835"/>
                    <a:pt x="19850" y="23824"/>
                    <a:pt x="19926" y="23798"/>
                  </a:cubicBezTo>
                  <a:lnTo>
                    <a:pt x="22382" y="23798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" name="Google Shape;103;p14"/>
            <p:cNvSpPr/>
            <p:nvPr/>
          </p:nvSpPr>
          <p:spPr>
            <a:xfrm>
              <a:off x="282667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8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928" y="23893"/>
                    <a:pt x="3400" y="23515"/>
                    <a:pt x="3495" y="23137"/>
                  </a:cubicBezTo>
                  <a:lnTo>
                    <a:pt x="10388" y="5289"/>
                  </a:lnTo>
                  <a:cubicBezTo>
                    <a:pt x="10672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0" y="4911"/>
                    <a:pt x="11805" y="5195"/>
                  </a:cubicBezTo>
                  <a:lnTo>
                    <a:pt x="15582" y="14922"/>
                  </a:lnTo>
                  <a:lnTo>
                    <a:pt x="8689" y="14922"/>
                  </a:lnTo>
                  <a:lnTo>
                    <a:pt x="7839" y="17282"/>
                  </a:lnTo>
                  <a:lnTo>
                    <a:pt x="16527" y="17282"/>
                  </a:lnTo>
                  <a:lnTo>
                    <a:pt x="18793" y="23043"/>
                  </a:lnTo>
                  <a:cubicBezTo>
                    <a:pt x="18887" y="23326"/>
                    <a:pt x="18982" y="23515"/>
                    <a:pt x="19171" y="23609"/>
                  </a:cubicBezTo>
                  <a:cubicBezTo>
                    <a:pt x="19309" y="23748"/>
                    <a:pt x="19498" y="23835"/>
                    <a:pt x="19700" y="23835"/>
                  </a:cubicBezTo>
                  <a:cubicBezTo>
                    <a:pt x="19774" y="23835"/>
                    <a:pt x="19850" y="23824"/>
                    <a:pt x="19926" y="23798"/>
                  </a:cubicBezTo>
                  <a:lnTo>
                    <a:pt x="22382" y="23798"/>
                  </a:lnTo>
                  <a:lnTo>
                    <a:pt x="127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" name="Google Shape;104;p14"/>
            <p:cNvSpPr/>
            <p:nvPr/>
          </p:nvSpPr>
          <p:spPr>
            <a:xfrm>
              <a:off x="2269525" y="4843800"/>
              <a:ext cx="502875" cy="609925"/>
            </a:xfrm>
            <a:custGeom>
              <a:avLst/>
              <a:gdLst/>
              <a:ahLst/>
              <a:cxnLst/>
              <a:rect l="l" t="t" r="r" b="b"/>
              <a:pathLst>
                <a:path w="20115" h="24397" extrusionOk="0">
                  <a:moveTo>
                    <a:pt x="11213" y="0"/>
                  </a:moveTo>
                  <a:cubicBezTo>
                    <a:pt x="9774" y="0"/>
                    <a:pt x="8343" y="356"/>
                    <a:pt x="6988" y="864"/>
                  </a:cubicBezTo>
                  <a:cubicBezTo>
                    <a:pt x="5572" y="1431"/>
                    <a:pt x="4344" y="2281"/>
                    <a:pt x="3305" y="3414"/>
                  </a:cubicBezTo>
                  <a:cubicBezTo>
                    <a:pt x="2267" y="4453"/>
                    <a:pt x="1417" y="5775"/>
                    <a:pt x="944" y="7286"/>
                  </a:cubicBezTo>
                  <a:cubicBezTo>
                    <a:pt x="283" y="8797"/>
                    <a:pt x="0" y="10497"/>
                    <a:pt x="95" y="12197"/>
                  </a:cubicBezTo>
                  <a:cubicBezTo>
                    <a:pt x="0" y="13896"/>
                    <a:pt x="283" y="15596"/>
                    <a:pt x="850" y="17202"/>
                  </a:cubicBezTo>
                  <a:cubicBezTo>
                    <a:pt x="1417" y="18618"/>
                    <a:pt x="2172" y="19940"/>
                    <a:pt x="3211" y="21073"/>
                  </a:cubicBezTo>
                  <a:cubicBezTo>
                    <a:pt x="4250" y="22112"/>
                    <a:pt x="5477" y="22962"/>
                    <a:pt x="6799" y="23529"/>
                  </a:cubicBezTo>
                  <a:cubicBezTo>
                    <a:pt x="8154" y="24037"/>
                    <a:pt x="9585" y="24393"/>
                    <a:pt x="11024" y="24393"/>
                  </a:cubicBezTo>
                  <a:cubicBezTo>
                    <a:pt x="11190" y="24393"/>
                    <a:pt x="11355" y="24388"/>
                    <a:pt x="11521" y="24379"/>
                  </a:cubicBezTo>
                  <a:cubicBezTo>
                    <a:pt x="11730" y="24390"/>
                    <a:pt x="11940" y="24396"/>
                    <a:pt x="12149" y="24396"/>
                  </a:cubicBezTo>
                  <a:cubicBezTo>
                    <a:pt x="13638" y="24396"/>
                    <a:pt x="15118" y="24097"/>
                    <a:pt x="16526" y="23434"/>
                  </a:cubicBezTo>
                  <a:cubicBezTo>
                    <a:pt x="17943" y="22868"/>
                    <a:pt x="19170" y="21923"/>
                    <a:pt x="20115" y="20790"/>
                  </a:cubicBezTo>
                  <a:lnTo>
                    <a:pt x="18793" y="19468"/>
                  </a:lnTo>
                  <a:cubicBezTo>
                    <a:pt x="18698" y="19279"/>
                    <a:pt x="18509" y="19185"/>
                    <a:pt x="18320" y="19185"/>
                  </a:cubicBezTo>
                  <a:cubicBezTo>
                    <a:pt x="18037" y="19185"/>
                    <a:pt x="17754" y="19279"/>
                    <a:pt x="17565" y="19468"/>
                  </a:cubicBezTo>
                  <a:cubicBezTo>
                    <a:pt x="17187" y="19846"/>
                    <a:pt x="16809" y="20129"/>
                    <a:pt x="16337" y="20412"/>
                  </a:cubicBezTo>
                  <a:cubicBezTo>
                    <a:pt x="15960" y="20696"/>
                    <a:pt x="15487" y="20979"/>
                    <a:pt x="15015" y="21073"/>
                  </a:cubicBezTo>
                  <a:cubicBezTo>
                    <a:pt x="14543" y="21262"/>
                    <a:pt x="13976" y="21451"/>
                    <a:pt x="13410" y="21546"/>
                  </a:cubicBezTo>
                  <a:cubicBezTo>
                    <a:pt x="12843" y="21640"/>
                    <a:pt x="12182" y="21640"/>
                    <a:pt x="11521" y="21640"/>
                  </a:cubicBezTo>
                  <a:cubicBezTo>
                    <a:pt x="10388" y="21640"/>
                    <a:pt x="9255" y="21451"/>
                    <a:pt x="8216" y="20979"/>
                  </a:cubicBezTo>
                  <a:cubicBezTo>
                    <a:pt x="7272" y="20601"/>
                    <a:pt x="6327" y="19940"/>
                    <a:pt x="5666" y="19185"/>
                  </a:cubicBezTo>
                  <a:cubicBezTo>
                    <a:pt x="4911" y="18335"/>
                    <a:pt x="4250" y="17296"/>
                    <a:pt x="3872" y="16163"/>
                  </a:cubicBezTo>
                  <a:cubicBezTo>
                    <a:pt x="3400" y="14935"/>
                    <a:pt x="3211" y="13519"/>
                    <a:pt x="3211" y="12197"/>
                  </a:cubicBezTo>
                  <a:cubicBezTo>
                    <a:pt x="3211" y="10875"/>
                    <a:pt x="3400" y="9552"/>
                    <a:pt x="3872" y="8230"/>
                  </a:cubicBezTo>
                  <a:cubicBezTo>
                    <a:pt x="4250" y="7192"/>
                    <a:pt x="4816" y="6153"/>
                    <a:pt x="5572" y="5303"/>
                  </a:cubicBezTo>
                  <a:cubicBezTo>
                    <a:pt x="6327" y="4453"/>
                    <a:pt x="7177" y="3886"/>
                    <a:pt x="8216" y="3414"/>
                  </a:cubicBezTo>
                  <a:cubicBezTo>
                    <a:pt x="9349" y="3036"/>
                    <a:pt x="10482" y="2753"/>
                    <a:pt x="11616" y="2753"/>
                  </a:cubicBezTo>
                  <a:cubicBezTo>
                    <a:pt x="13126" y="2753"/>
                    <a:pt x="14637" y="3131"/>
                    <a:pt x="15960" y="3792"/>
                  </a:cubicBezTo>
                  <a:cubicBezTo>
                    <a:pt x="16337" y="4075"/>
                    <a:pt x="16715" y="4264"/>
                    <a:pt x="17093" y="4547"/>
                  </a:cubicBezTo>
                  <a:cubicBezTo>
                    <a:pt x="17376" y="4736"/>
                    <a:pt x="17565" y="4831"/>
                    <a:pt x="17848" y="4925"/>
                  </a:cubicBezTo>
                  <a:cubicBezTo>
                    <a:pt x="18037" y="4925"/>
                    <a:pt x="18131" y="4831"/>
                    <a:pt x="18320" y="4736"/>
                  </a:cubicBezTo>
                  <a:cubicBezTo>
                    <a:pt x="18415" y="4736"/>
                    <a:pt x="18509" y="4642"/>
                    <a:pt x="18509" y="4547"/>
                  </a:cubicBezTo>
                  <a:lnTo>
                    <a:pt x="19642" y="3036"/>
                  </a:lnTo>
                  <a:cubicBezTo>
                    <a:pt x="17561" y="1046"/>
                    <a:pt x="14873" y="9"/>
                    <a:pt x="12076" y="9"/>
                  </a:cubicBezTo>
                  <a:cubicBezTo>
                    <a:pt x="11954" y="9"/>
                    <a:pt x="11832" y="11"/>
                    <a:pt x="11710" y="15"/>
                  </a:cubicBezTo>
                  <a:cubicBezTo>
                    <a:pt x="11544" y="5"/>
                    <a:pt x="11379" y="0"/>
                    <a:pt x="1121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" name="Google Shape;105;p14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" name="Google Shape;106;p14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3499525" y="4850800"/>
              <a:ext cx="524125" cy="597750"/>
            </a:xfrm>
            <a:custGeom>
              <a:avLst/>
              <a:gdLst/>
              <a:ahLst/>
              <a:cxnLst/>
              <a:rect l="l" t="t" r="r" b="b"/>
              <a:pathLst>
                <a:path w="20965" h="23910" extrusionOk="0">
                  <a:moveTo>
                    <a:pt x="9510" y="0"/>
                  </a:moveTo>
                  <a:cubicBezTo>
                    <a:pt x="9301" y="0"/>
                    <a:pt x="9090" y="6"/>
                    <a:pt x="8877" y="18"/>
                  </a:cubicBezTo>
                  <a:lnTo>
                    <a:pt x="0" y="18"/>
                  </a:lnTo>
                  <a:lnTo>
                    <a:pt x="0" y="23910"/>
                  </a:lnTo>
                  <a:lnTo>
                    <a:pt x="3211" y="23910"/>
                  </a:lnTo>
                  <a:lnTo>
                    <a:pt x="3211" y="2662"/>
                  </a:lnTo>
                  <a:lnTo>
                    <a:pt x="8877" y="2662"/>
                  </a:lnTo>
                  <a:cubicBezTo>
                    <a:pt x="9039" y="2650"/>
                    <a:pt x="9200" y="2644"/>
                    <a:pt x="9361" y="2644"/>
                  </a:cubicBezTo>
                  <a:cubicBezTo>
                    <a:pt x="10426" y="2644"/>
                    <a:pt x="11482" y="2901"/>
                    <a:pt x="12466" y="3229"/>
                  </a:cubicBezTo>
                  <a:cubicBezTo>
                    <a:pt x="13410" y="3701"/>
                    <a:pt x="14354" y="4267"/>
                    <a:pt x="15110" y="5117"/>
                  </a:cubicBezTo>
                  <a:cubicBezTo>
                    <a:pt x="15865" y="5967"/>
                    <a:pt x="16432" y="6912"/>
                    <a:pt x="16810" y="8045"/>
                  </a:cubicBezTo>
                  <a:cubicBezTo>
                    <a:pt x="17187" y="9272"/>
                    <a:pt x="17376" y="10595"/>
                    <a:pt x="17376" y="12011"/>
                  </a:cubicBezTo>
                  <a:cubicBezTo>
                    <a:pt x="17376" y="13333"/>
                    <a:pt x="17187" y="14655"/>
                    <a:pt x="16810" y="15883"/>
                  </a:cubicBezTo>
                  <a:cubicBezTo>
                    <a:pt x="16432" y="17016"/>
                    <a:pt x="15865" y="17960"/>
                    <a:pt x="15110" y="18810"/>
                  </a:cubicBezTo>
                  <a:cubicBezTo>
                    <a:pt x="14354" y="19660"/>
                    <a:pt x="13410" y="20227"/>
                    <a:pt x="12466" y="20699"/>
                  </a:cubicBezTo>
                  <a:cubicBezTo>
                    <a:pt x="11333" y="21077"/>
                    <a:pt x="10105" y="21266"/>
                    <a:pt x="8877" y="21266"/>
                  </a:cubicBezTo>
                  <a:lnTo>
                    <a:pt x="6139" y="21266"/>
                  </a:lnTo>
                  <a:lnTo>
                    <a:pt x="5194" y="23910"/>
                  </a:lnTo>
                  <a:lnTo>
                    <a:pt x="8877" y="23910"/>
                  </a:lnTo>
                  <a:cubicBezTo>
                    <a:pt x="10577" y="23910"/>
                    <a:pt x="12182" y="23626"/>
                    <a:pt x="13693" y="23060"/>
                  </a:cubicBezTo>
                  <a:cubicBezTo>
                    <a:pt x="15110" y="22493"/>
                    <a:pt x="16338" y="21643"/>
                    <a:pt x="17471" y="20605"/>
                  </a:cubicBezTo>
                  <a:cubicBezTo>
                    <a:pt x="18510" y="19566"/>
                    <a:pt x="19265" y="18244"/>
                    <a:pt x="19832" y="16827"/>
                  </a:cubicBezTo>
                  <a:cubicBezTo>
                    <a:pt x="20965" y="13711"/>
                    <a:pt x="20965" y="10217"/>
                    <a:pt x="19832" y="7100"/>
                  </a:cubicBezTo>
                  <a:lnTo>
                    <a:pt x="19832" y="7006"/>
                  </a:lnTo>
                  <a:cubicBezTo>
                    <a:pt x="19265" y="5590"/>
                    <a:pt x="18415" y="4362"/>
                    <a:pt x="17471" y="3229"/>
                  </a:cubicBezTo>
                  <a:cubicBezTo>
                    <a:pt x="16338" y="2190"/>
                    <a:pt x="15110" y="1340"/>
                    <a:pt x="13693" y="868"/>
                  </a:cubicBezTo>
                  <a:cubicBezTo>
                    <a:pt x="12371" y="289"/>
                    <a:pt x="10977" y="0"/>
                    <a:pt x="951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54" y="1"/>
                  </a:moveTo>
                  <a:cubicBezTo>
                    <a:pt x="2487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670"/>
                  </a:cubicBezTo>
                  <a:lnTo>
                    <a:pt x="2739" y="4670"/>
                  </a:lnTo>
                  <a:lnTo>
                    <a:pt x="11049" y="19685"/>
                  </a:lnTo>
                  <a:cubicBezTo>
                    <a:pt x="11238" y="20157"/>
                    <a:pt x="11710" y="20441"/>
                    <a:pt x="12277" y="20441"/>
                  </a:cubicBezTo>
                  <a:lnTo>
                    <a:pt x="12749" y="20441"/>
                  </a:lnTo>
                  <a:cubicBezTo>
                    <a:pt x="13221" y="20441"/>
                    <a:pt x="13694" y="20157"/>
                    <a:pt x="13882" y="19685"/>
                  </a:cubicBezTo>
                  <a:lnTo>
                    <a:pt x="22098" y="4765"/>
                  </a:lnTo>
                  <a:lnTo>
                    <a:pt x="22098" y="4765"/>
                  </a:lnTo>
                  <a:cubicBezTo>
                    <a:pt x="22004" y="5048"/>
                    <a:pt x="22004" y="5331"/>
                    <a:pt x="22004" y="5615"/>
                  </a:cubicBez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381" y="43"/>
                  </a:lnTo>
                  <a:cubicBezTo>
                    <a:pt x="22319" y="11"/>
                    <a:pt x="22256" y="1"/>
                    <a:pt x="22189" y="1"/>
                  </a:cubicBezTo>
                  <a:cubicBezTo>
                    <a:pt x="22056" y="1"/>
                    <a:pt x="21909" y="43"/>
                    <a:pt x="21720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lnTo>
                    <a:pt x="12466" y="16947"/>
                  </a:lnTo>
                  <a:cubicBezTo>
                    <a:pt x="12371" y="16663"/>
                    <a:pt x="12183" y="16380"/>
                    <a:pt x="12088" y="16097"/>
                  </a:cubicBezTo>
                  <a:cubicBezTo>
                    <a:pt x="11994" y="15813"/>
                    <a:pt x="11805" y="15530"/>
                    <a:pt x="11710" y="15247"/>
                  </a:cubicBezTo>
                  <a:lnTo>
                    <a:pt x="3400" y="515"/>
                  </a:lnTo>
                  <a:cubicBezTo>
                    <a:pt x="3306" y="326"/>
                    <a:pt x="3211" y="137"/>
                    <a:pt x="3022" y="43"/>
                  </a:cubicBezTo>
                  <a:cubicBezTo>
                    <a:pt x="2834" y="43"/>
                    <a:pt x="2687" y="1"/>
                    <a:pt x="25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" name="Google Shape;109;p14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1" y="1"/>
                    <a:pt x="17719" y="1"/>
                  </a:cubicBezTo>
                  <a:cubicBezTo>
                    <a:pt x="17521" y="1"/>
                    <a:pt x="17351" y="88"/>
                    <a:pt x="17282" y="227"/>
                  </a:cubicBezTo>
                  <a:cubicBezTo>
                    <a:pt x="17093" y="321"/>
                    <a:pt x="16904" y="510"/>
                    <a:pt x="16810" y="699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087"/>
                  </a:cubicBezTo>
                  <a:cubicBezTo>
                    <a:pt x="10671" y="11464"/>
                    <a:pt x="10577" y="11842"/>
                    <a:pt x="10482" y="12125"/>
                  </a:cubicBezTo>
                  <a:cubicBezTo>
                    <a:pt x="10294" y="11842"/>
                    <a:pt x="10199" y="11464"/>
                    <a:pt x="10010" y="11087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699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" name="Google Shape;110;p14"/>
            <p:cNvSpPr/>
            <p:nvPr/>
          </p:nvSpPr>
          <p:spPr>
            <a:xfrm>
              <a:off x="3305925" y="3500825"/>
              <a:ext cx="691775" cy="953800"/>
            </a:xfrm>
            <a:custGeom>
              <a:avLst/>
              <a:gdLst/>
              <a:ahLst/>
              <a:cxnLst/>
              <a:rect l="l" t="t" r="r" b="b"/>
              <a:pathLst>
                <a:path w="27671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2183" y="4439"/>
                  </a:lnTo>
                  <a:cubicBezTo>
                    <a:pt x="15488" y="4439"/>
                    <a:pt x="17943" y="5194"/>
                    <a:pt x="19643" y="6705"/>
                  </a:cubicBezTo>
                  <a:cubicBezTo>
                    <a:pt x="21343" y="8311"/>
                    <a:pt x="22193" y="10577"/>
                    <a:pt x="22098" y="12843"/>
                  </a:cubicBezTo>
                  <a:cubicBezTo>
                    <a:pt x="22098" y="14071"/>
                    <a:pt x="21910" y="15299"/>
                    <a:pt x="21437" y="16432"/>
                  </a:cubicBezTo>
                  <a:cubicBezTo>
                    <a:pt x="20965" y="17471"/>
                    <a:pt x="20399" y="18415"/>
                    <a:pt x="19549" y="19171"/>
                  </a:cubicBezTo>
                  <a:cubicBezTo>
                    <a:pt x="18604" y="19926"/>
                    <a:pt x="17566" y="20493"/>
                    <a:pt x="16432" y="20870"/>
                  </a:cubicBezTo>
                  <a:cubicBezTo>
                    <a:pt x="15110" y="21343"/>
                    <a:pt x="13599" y="21531"/>
                    <a:pt x="12183" y="21531"/>
                  </a:cubicBezTo>
                  <a:lnTo>
                    <a:pt x="9255" y="21531"/>
                  </a:lnTo>
                  <a:lnTo>
                    <a:pt x="7744" y="25970"/>
                  </a:lnTo>
                  <a:lnTo>
                    <a:pt x="12183" y="25970"/>
                  </a:lnTo>
                  <a:cubicBezTo>
                    <a:pt x="12414" y="25979"/>
                    <a:pt x="12646" y="25984"/>
                    <a:pt x="12877" y="25984"/>
                  </a:cubicBezTo>
                  <a:cubicBezTo>
                    <a:pt x="14910" y="25984"/>
                    <a:pt x="16928" y="25619"/>
                    <a:pt x="18793" y="25026"/>
                  </a:cubicBezTo>
                  <a:cubicBezTo>
                    <a:pt x="20587" y="24459"/>
                    <a:pt x="22287" y="23515"/>
                    <a:pt x="23704" y="22287"/>
                  </a:cubicBezTo>
                  <a:cubicBezTo>
                    <a:pt x="24931" y="21154"/>
                    <a:pt x="25970" y="19737"/>
                    <a:pt x="26631" y="18226"/>
                  </a:cubicBezTo>
                  <a:cubicBezTo>
                    <a:pt x="27292" y="16526"/>
                    <a:pt x="27670" y="14732"/>
                    <a:pt x="27670" y="12938"/>
                  </a:cubicBezTo>
                  <a:cubicBezTo>
                    <a:pt x="27670" y="11049"/>
                    <a:pt x="27387" y="9255"/>
                    <a:pt x="26726" y="7555"/>
                  </a:cubicBezTo>
                  <a:cubicBezTo>
                    <a:pt x="26065" y="6044"/>
                    <a:pt x="25120" y="4628"/>
                    <a:pt x="23893" y="3494"/>
                  </a:cubicBezTo>
                  <a:cubicBezTo>
                    <a:pt x="22476" y="2361"/>
                    <a:pt x="20776" y="1417"/>
                    <a:pt x="19077" y="945"/>
                  </a:cubicBezTo>
                  <a:cubicBezTo>
                    <a:pt x="16810" y="284"/>
                    <a:pt x="14544" y="0"/>
                    <a:pt x="121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" name="Google Shape;111;p14"/>
            <p:cNvSpPr/>
            <p:nvPr/>
          </p:nvSpPr>
          <p:spPr>
            <a:xfrm>
              <a:off x="1419600" y="3500825"/>
              <a:ext cx="703575" cy="953800"/>
            </a:xfrm>
            <a:custGeom>
              <a:avLst/>
              <a:gdLst/>
              <a:ahLst/>
              <a:cxnLst/>
              <a:rect l="l" t="t" r="r" b="b"/>
              <a:pathLst>
                <a:path w="2814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667" y="38152"/>
                  </a:lnTo>
                  <a:lnTo>
                    <a:pt x="5667" y="4439"/>
                  </a:lnTo>
                  <a:lnTo>
                    <a:pt x="11805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532" y="13032"/>
                    <a:pt x="21248" y="14166"/>
                    <a:pt x="20871" y="15204"/>
                  </a:cubicBezTo>
                  <a:cubicBezTo>
                    <a:pt x="20399" y="16243"/>
                    <a:pt x="19738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2938" y="20115"/>
                    <a:pt x="11522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916" y="24176"/>
                  </a:lnTo>
                  <a:cubicBezTo>
                    <a:pt x="10483" y="24176"/>
                    <a:pt x="11050" y="24270"/>
                    <a:pt x="11616" y="24459"/>
                  </a:cubicBezTo>
                  <a:cubicBezTo>
                    <a:pt x="11994" y="24742"/>
                    <a:pt x="12372" y="25026"/>
                    <a:pt x="12655" y="25498"/>
                  </a:cubicBezTo>
                  <a:lnTo>
                    <a:pt x="20965" y="36924"/>
                  </a:lnTo>
                  <a:cubicBezTo>
                    <a:pt x="21437" y="37680"/>
                    <a:pt x="22287" y="38152"/>
                    <a:pt x="23232" y="38152"/>
                  </a:cubicBezTo>
                  <a:lnTo>
                    <a:pt x="28142" y="38152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289"/>
                    <a:pt x="24459" y="4061"/>
                    <a:pt x="23232" y="3117"/>
                  </a:cubicBezTo>
                  <a:cubicBezTo>
                    <a:pt x="21910" y="1984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71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2" name="Google Shape;112;p14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7" name="Google Shape;607;p2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-65437" y="37700"/>
            <a:ext cx="9274876" cy="45217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08" name="Google Shape;608;p26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9" name="Google Shape;609;p26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dLP Function Chart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610" name="Google Shape;610;p26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11" name="Google Shape;611;p26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12" name="Google Shape;612;p26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3" name="Google Shape;613;p26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14" name="Google Shape;614;p2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" name="Google Shape;615;p2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" name="Google Shape;616;p2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" name="Google Shape;617;p2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" name="Google Shape;618;p2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" name="Google Shape;619;p2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" name="Google Shape;620;p2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" name="Google Shape;621;p2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22" name="Google Shape;622;p26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623" name="Google Shape;623;p2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" name="Google Shape;624;p2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" name="Google Shape;625;p2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" name="Google Shape;626;p2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" name="Google Shape;627;p2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" name="Google Shape;628;p2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" name="Google Shape;629;p2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" name="Google Shape;630;p2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31" name="Google Shape;631;p26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632" name="Google Shape;632;p26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" name="Google Shape;634;p26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26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" name="Google Shape;636;p26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" name="Google Shape;637;p26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" name="Google Shape;638;p26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" name="Google Shape;639;p26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" name="Google Shape;640;p26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" name="Google Shape;641;p26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642;p26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643;p26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644;p26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645;p26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" name="Google Shape;646;p26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" name="Google Shape;647;p26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" name="Google Shape;648;p26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49" name="Google Shape;649;p26"/>
          <p:cNvSpPr txBox="1"/>
          <p:nvPr/>
        </p:nvSpPr>
        <p:spPr>
          <a:xfrm>
            <a:off x="119124" y="44147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06" name="Shape 6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08" name="Google Shape;608;p26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09" name="Google Shape;609;p26"/>
          <p:cNvSpPr txBox="1"/>
          <p:nvPr/>
        </p:nvSpPr>
        <p:spPr>
          <a:xfrm>
            <a:off x="718625" y="9970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</a:rPr>
              <a:t>Fuel</a:t>
            </a:r>
            <a:r>
              <a:rPr lang="zh-CN" altLang="en-US" sz="2100" b="1">
                <a:solidFill>
                  <a:schemeClr val="dk1"/>
                </a:solidFill>
              </a:rPr>
              <a:t>生态一览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610" name="Google Shape;610;p26"/>
          <p:cNvSpPr txBox="1"/>
          <p:nvPr/>
        </p:nvSpPr>
        <p:spPr>
          <a:xfrm>
            <a:off x="7168725" y="44148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</a:t>
            </a:r>
            <a:r>
              <a:rPr lang="en-US" altLang="zh-CN" sz="1000">
                <a:solidFill>
                  <a:srgbClr val="666666"/>
                </a:solidFill>
              </a:rPr>
              <a:t> Feb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25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11" name="Google Shape;611;p26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12" name="Google Shape;612;p26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13" name="Google Shape;613;p26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14" name="Google Shape;614;p2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5" name="Google Shape;615;p2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6" name="Google Shape;616;p2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7" name="Google Shape;617;p2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8" name="Google Shape;618;p2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19" name="Google Shape;619;p2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0" name="Google Shape;620;p2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1" name="Google Shape;621;p2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22" name="Google Shape;622;p26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623" name="Google Shape;623;p2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4" name="Google Shape;624;p2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5" name="Google Shape;625;p2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6" name="Google Shape;626;p2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7" name="Google Shape;627;p2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8" name="Google Shape;628;p2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29" name="Google Shape;629;p2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0" name="Google Shape;630;p2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31" name="Google Shape;631;p26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632" name="Google Shape;632;p26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3" name="Google Shape;633;p26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4" name="Google Shape;634;p26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5" name="Google Shape;635;p26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6" name="Google Shape;636;p26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7" name="Google Shape;637;p26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8" name="Google Shape;638;p26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39" name="Google Shape;639;p26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0" name="Google Shape;640;p26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1" name="Google Shape;641;p26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2" name="Google Shape;642;p26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3" name="Google Shape;643;p26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4" name="Google Shape;644;p26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5" name="Google Shape;645;p26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6" name="Google Shape;646;p26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7" name="Google Shape;647;p26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48" name="Google Shape;648;p26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649" name="Google Shape;649;p26"/>
          <p:cNvSpPr txBox="1"/>
          <p:nvPr/>
        </p:nvSpPr>
        <p:spPr>
          <a:xfrm>
            <a:off x="119124" y="4414789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RootDat</a:t>
            </a:r>
            <a:r>
              <a:rPr lang="en-US" altLang="zh-CN" sz="1000">
                <a:solidFill>
                  <a:srgbClr val="666666"/>
                </a:solidFill>
              </a:rPr>
              <a:t>a</a:t>
            </a:r>
            <a:endParaRPr lang="en-US" altLang="zh-CN" sz="1000">
              <a:solidFill>
                <a:srgbClr val="666666"/>
              </a:solidFill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328160" y="851535"/>
            <a:ext cx="0" cy="317500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521970" y="85153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DeFi</a:t>
            </a:r>
            <a:endParaRPr lang="en-US" altLang="zh-CN"/>
          </a:p>
        </p:txBody>
      </p:sp>
      <p:cxnSp>
        <p:nvCxnSpPr>
          <p:cNvPr id="3" name="直接连接符 2"/>
          <p:cNvCxnSpPr/>
          <p:nvPr/>
        </p:nvCxnSpPr>
        <p:spPr>
          <a:xfrm>
            <a:off x="4380865" y="2322830"/>
            <a:ext cx="3958590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885690" y="85153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/>
              <a:t>NFT</a:t>
            </a:r>
            <a:endParaRPr lang="en-US" altLang="zh-CN"/>
          </a:p>
        </p:txBody>
      </p:sp>
      <p:sp>
        <p:nvSpPr>
          <p:cNvPr id="5" name="文本框 4"/>
          <p:cNvSpPr txBox="1"/>
          <p:nvPr/>
        </p:nvSpPr>
        <p:spPr>
          <a:xfrm>
            <a:off x="4836160" y="2418715"/>
            <a:ext cx="304800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/>
              <a:t>基础</a:t>
            </a:r>
            <a:r>
              <a:rPr lang="zh-CN" altLang="en-US"/>
              <a:t>设施</a:t>
            </a:r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53695" y="1225550"/>
            <a:ext cx="1188000" cy="433131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2285365" y="1226820"/>
            <a:ext cx="1697794" cy="432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401955" y="1823085"/>
            <a:ext cx="1188000" cy="49992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8"/>
          <a:stretch>
            <a:fillRect/>
          </a:stretch>
        </p:blipFill>
        <p:spPr>
          <a:xfrm>
            <a:off x="4697730" y="3743960"/>
            <a:ext cx="2536825" cy="49149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9"/>
            </p:custDataLst>
          </p:nvPr>
        </p:nvPicPr>
        <p:blipFill>
          <a:blip r:embed="rId10"/>
          <a:stretch>
            <a:fillRect/>
          </a:stretch>
        </p:blipFill>
        <p:spPr>
          <a:xfrm>
            <a:off x="353695" y="2495550"/>
            <a:ext cx="1334769" cy="432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2296160" y="2495550"/>
            <a:ext cx="1432174" cy="432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>
            <p:custDataLst>
              <p:tags r:id="rId13"/>
            </p:custDataLst>
          </p:nvPr>
        </p:nvPicPr>
        <p:blipFill>
          <a:blip r:embed="rId14"/>
          <a:stretch>
            <a:fillRect/>
          </a:stretch>
        </p:blipFill>
        <p:spPr>
          <a:xfrm>
            <a:off x="288925" y="3077210"/>
            <a:ext cx="1300909" cy="43200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>
            <p:custDataLst>
              <p:tags r:id="rId15"/>
            </p:custDataLst>
          </p:nvPr>
        </p:nvPicPr>
        <p:blipFill>
          <a:blip r:embed="rId16"/>
          <a:stretch>
            <a:fillRect/>
          </a:stretch>
        </p:blipFill>
        <p:spPr>
          <a:xfrm>
            <a:off x="2418715" y="3077210"/>
            <a:ext cx="1188000" cy="45045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>
            <p:custDataLst>
              <p:tags r:id="rId17"/>
            </p:custDataLst>
          </p:nvPr>
        </p:nvPicPr>
        <p:blipFill>
          <a:blip r:embed="rId18"/>
          <a:stretch>
            <a:fillRect/>
          </a:stretch>
        </p:blipFill>
        <p:spPr>
          <a:xfrm>
            <a:off x="384175" y="3673475"/>
            <a:ext cx="1205802" cy="43200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>
            <p:custDataLst>
              <p:tags r:id="rId19"/>
            </p:custDataLst>
          </p:nvPr>
        </p:nvPicPr>
        <p:blipFill>
          <a:blip r:embed="rId20"/>
          <a:stretch>
            <a:fillRect/>
          </a:stretch>
        </p:blipFill>
        <p:spPr>
          <a:xfrm>
            <a:off x="2418715" y="3673475"/>
            <a:ext cx="1188000" cy="491400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>
            <p:custDataLst>
              <p:tags r:id="rId21"/>
            </p:custDataLst>
          </p:nvPr>
        </p:nvPicPr>
        <p:blipFill>
          <a:blip r:embed="rId22"/>
          <a:stretch>
            <a:fillRect/>
          </a:stretch>
        </p:blipFill>
        <p:spPr>
          <a:xfrm>
            <a:off x="6209030" y="1471930"/>
            <a:ext cx="1847368" cy="432000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>
            <p:custDataLst>
              <p:tags r:id="rId23"/>
            </p:custDataLst>
          </p:nvPr>
        </p:nvPicPr>
        <p:blipFill>
          <a:blip r:embed="rId24"/>
          <a:stretch>
            <a:fillRect/>
          </a:stretch>
        </p:blipFill>
        <p:spPr>
          <a:xfrm>
            <a:off x="4697730" y="1471930"/>
            <a:ext cx="1053890" cy="4320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>
            <p:custDataLst>
              <p:tags r:id="rId25"/>
            </p:custDataLst>
          </p:nvPr>
        </p:nvPicPr>
        <p:blipFill>
          <a:blip r:embed="rId26"/>
          <a:stretch>
            <a:fillRect/>
          </a:stretch>
        </p:blipFill>
        <p:spPr>
          <a:xfrm>
            <a:off x="4697730" y="2725420"/>
            <a:ext cx="1357630" cy="497205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>
            <p:custDataLst>
              <p:tags r:id="rId27"/>
            </p:custDataLst>
          </p:nvPr>
        </p:nvPicPr>
        <p:blipFill>
          <a:blip r:embed="rId28"/>
          <a:stretch>
            <a:fillRect/>
          </a:stretch>
        </p:blipFill>
        <p:spPr>
          <a:xfrm>
            <a:off x="6471920" y="2725420"/>
            <a:ext cx="1104686" cy="432000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>
            <p:custDataLst>
              <p:tags r:id="rId29"/>
            </p:custDataLst>
          </p:nvPr>
        </p:nvPicPr>
        <p:blipFill>
          <a:blip r:embed="rId30"/>
          <a:stretch>
            <a:fillRect/>
          </a:stretch>
        </p:blipFill>
        <p:spPr>
          <a:xfrm>
            <a:off x="4697730" y="3222625"/>
            <a:ext cx="1301115" cy="521335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>
            <p:custDataLst>
              <p:tags r:id="rId31"/>
            </p:custDataLst>
          </p:nvPr>
        </p:nvPicPr>
        <p:blipFill>
          <a:blip r:embed="rId32"/>
          <a:stretch>
            <a:fillRect/>
          </a:stretch>
        </p:blipFill>
        <p:spPr>
          <a:xfrm>
            <a:off x="2285365" y="1823085"/>
            <a:ext cx="1463718" cy="432000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>
            <p:custDataLst>
              <p:tags r:id="rId33"/>
            </p:custDataLst>
          </p:nvPr>
        </p:nvPicPr>
        <p:blipFill>
          <a:blip r:embed="rId34"/>
          <a:stretch>
            <a:fillRect/>
          </a:stretch>
        </p:blipFill>
        <p:spPr>
          <a:xfrm>
            <a:off x="6471920" y="3222625"/>
            <a:ext cx="1412875" cy="471805"/>
          </a:xfrm>
          <a:prstGeom prst="rect">
            <a:avLst/>
          </a:prstGeom>
        </p:spPr>
      </p:pic>
      <p:cxnSp>
        <p:nvCxnSpPr>
          <p:cNvPr id="24" name="直接连接符 23"/>
          <p:cNvCxnSpPr/>
          <p:nvPr/>
        </p:nvCxnSpPr>
        <p:spPr>
          <a:xfrm>
            <a:off x="379730" y="788035"/>
            <a:ext cx="7959090" cy="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p2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85350" y="354125"/>
            <a:ext cx="7399916" cy="410985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Business</a:t>
            </a:r>
            <a:r>
              <a:rPr lang="zh-CN" sz="2100" b="1">
                <a:solidFill>
                  <a:schemeClr val="dk1"/>
                </a:solidFill>
              </a:rPr>
              <a:t> Logic Code Implementation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虚拟机工作</a:t>
            </a:r>
            <a:r>
              <a:rPr lang="zh-CN" sz="2100" b="1">
                <a:solidFill>
                  <a:schemeClr val="dk1"/>
                </a:solidFill>
              </a:rPr>
              <a:t>原理</a:t>
            </a:r>
            <a:endParaRPr lang="zh-CN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5873325" y="45672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" name="圆角矩形 9"/>
          <p:cNvSpPr/>
          <p:nvPr/>
        </p:nvSpPr>
        <p:spPr>
          <a:xfrm>
            <a:off x="3559810" y="607695"/>
            <a:ext cx="1745615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智能合约代码（</a:t>
            </a:r>
            <a:r>
              <a:rPr lang="en-US" altLang="zh-CN" sz="1200"/>
              <a:t>Solidity/Rust/Go...</a:t>
            </a:r>
            <a:r>
              <a:rPr lang="zh-CN" altLang="en-US" sz="1200"/>
              <a:t>）</a:t>
            </a:r>
            <a:endParaRPr lang="zh-CN" altLang="en-US" sz="1200"/>
          </a:p>
        </p:txBody>
      </p:sp>
      <p:sp>
        <p:nvSpPr>
          <p:cNvPr id="2" name="圆角矩形 1"/>
          <p:cNvSpPr/>
          <p:nvPr>
            <p:custDataLst>
              <p:tags r:id="rId1"/>
            </p:custDataLst>
          </p:nvPr>
        </p:nvSpPr>
        <p:spPr>
          <a:xfrm>
            <a:off x="3467100" y="1757045"/>
            <a:ext cx="1990725" cy="4095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opcode/wasm/ebpf</a:t>
            </a:r>
            <a:r>
              <a:rPr lang="zh-CN" altLang="en-US" sz="1200"/>
              <a:t>字节</a:t>
            </a:r>
            <a:r>
              <a:rPr lang="zh-CN" altLang="en-US" sz="1200"/>
              <a:t>码</a:t>
            </a:r>
            <a:endParaRPr lang="zh-CN" altLang="en-US" sz="1200"/>
          </a:p>
        </p:txBody>
      </p:sp>
      <p:sp>
        <p:nvSpPr>
          <p:cNvPr id="3" name="圆角矩形 2"/>
          <p:cNvSpPr/>
          <p:nvPr>
            <p:custDataLst>
              <p:tags r:id="rId2"/>
            </p:custDataLst>
          </p:nvPr>
        </p:nvSpPr>
        <p:spPr>
          <a:xfrm>
            <a:off x="3307715" y="2772410"/>
            <a:ext cx="2432685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opcode/wasm/eBPF</a:t>
            </a:r>
            <a:r>
              <a:rPr lang="zh-CN" altLang="en-US" sz="1200"/>
              <a:t>虚拟机</a:t>
            </a:r>
            <a:endParaRPr lang="zh-CN" altLang="en-US" sz="1200"/>
          </a:p>
        </p:txBody>
      </p:sp>
      <p:sp>
        <p:nvSpPr>
          <p:cNvPr id="4" name="圆角矩形 3"/>
          <p:cNvSpPr/>
          <p:nvPr>
            <p:custDataLst>
              <p:tags r:id="rId3"/>
            </p:custDataLst>
          </p:nvPr>
        </p:nvSpPr>
        <p:spPr>
          <a:xfrm>
            <a:off x="2390775" y="3739515"/>
            <a:ext cx="623570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X86</a:t>
            </a:r>
            <a:endParaRPr lang="en-US" altLang="zh-CN" sz="1200"/>
          </a:p>
        </p:txBody>
      </p:sp>
      <p:sp>
        <p:nvSpPr>
          <p:cNvPr id="5" name="圆角矩形 4"/>
          <p:cNvSpPr/>
          <p:nvPr>
            <p:custDataLst>
              <p:tags r:id="rId4"/>
            </p:custDataLst>
          </p:nvPr>
        </p:nvSpPr>
        <p:spPr>
          <a:xfrm>
            <a:off x="3622040" y="3739515"/>
            <a:ext cx="624205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ARM</a:t>
            </a:r>
            <a:endParaRPr lang="en-US" altLang="zh-CN" sz="1200"/>
          </a:p>
        </p:txBody>
      </p:sp>
      <p:sp>
        <p:nvSpPr>
          <p:cNvPr id="6" name="圆角矩形 5"/>
          <p:cNvSpPr/>
          <p:nvPr>
            <p:custDataLst>
              <p:tags r:id="rId5"/>
            </p:custDataLst>
          </p:nvPr>
        </p:nvSpPr>
        <p:spPr>
          <a:xfrm>
            <a:off x="4834255" y="3739515"/>
            <a:ext cx="623570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200"/>
              <a:t>MIPS</a:t>
            </a:r>
            <a:endParaRPr lang="en-US" altLang="zh-CN" sz="1200"/>
          </a:p>
        </p:txBody>
      </p:sp>
      <p:sp>
        <p:nvSpPr>
          <p:cNvPr id="7" name="圆角矩形 6"/>
          <p:cNvSpPr/>
          <p:nvPr>
            <p:custDataLst>
              <p:tags r:id="rId6"/>
            </p:custDataLst>
          </p:nvPr>
        </p:nvSpPr>
        <p:spPr>
          <a:xfrm>
            <a:off x="6102985" y="3739515"/>
            <a:ext cx="623570" cy="50800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/>
              <a:t>...</a:t>
            </a:r>
            <a:endParaRPr lang="en-US" altLang="zh-CN" sz="2000"/>
          </a:p>
        </p:txBody>
      </p:sp>
      <p:sp>
        <p:nvSpPr>
          <p:cNvPr id="8" name="右箭头 7"/>
          <p:cNvSpPr/>
          <p:nvPr/>
        </p:nvSpPr>
        <p:spPr>
          <a:xfrm rot="5400000">
            <a:off x="4185920" y="1334770"/>
            <a:ext cx="507365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右箭头 8"/>
          <p:cNvSpPr/>
          <p:nvPr>
            <p:custDataLst>
              <p:tags r:id="rId7"/>
            </p:custDataLst>
          </p:nvPr>
        </p:nvSpPr>
        <p:spPr>
          <a:xfrm rot="5400000">
            <a:off x="4253865" y="2366010"/>
            <a:ext cx="409575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右箭头 10"/>
          <p:cNvSpPr/>
          <p:nvPr>
            <p:custDataLst>
              <p:tags r:id="rId8"/>
            </p:custDataLst>
          </p:nvPr>
        </p:nvSpPr>
        <p:spPr>
          <a:xfrm rot="2040000">
            <a:off x="5761355" y="3420110"/>
            <a:ext cx="381000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>
            <p:custDataLst>
              <p:tags r:id="rId9"/>
            </p:custDataLst>
          </p:nvPr>
        </p:nvSpPr>
        <p:spPr>
          <a:xfrm rot="5400000">
            <a:off x="4922520" y="3424555"/>
            <a:ext cx="381000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右箭头 12"/>
          <p:cNvSpPr/>
          <p:nvPr>
            <p:custDataLst>
              <p:tags r:id="rId10"/>
            </p:custDataLst>
          </p:nvPr>
        </p:nvSpPr>
        <p:spPr>
          <a:xfrm rot="5400000">
            <a:off x="3724910" y="3424555"/>
            <a:ext cx="381000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右箭头 13"/>
          <p:cNvSpPr/>
          <p:nvPr>
            <p:custDataLst>
              <p:tags r:id="rId11"/>
            </p:custDataLst>
          </p:nvPr>
        </p:nvSpPr>
        <p:spPr>
          <a:xfrm rot="7980000">
            <a:off x="2917190" y="3409950"/>
            <a:ext cx="381000" cy="191770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</a:rPr>
              <a:t>Actor</a:t>
            </a:r>
            <a:r>
              <a:rPr lang="zh-CN" altLang="en-US" sz="2100" b="1">
                <a:solidFill>
                  <a:schemeClr val="dk1"/>
                </a:solidFill>
              </a:rPr>
              <a:t>模型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5873325" y="45672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" name="圆角矩形 9"/>
          <p:cNvSpPr/>
          <p:nvPr/>
        </p:nvSpPr>
        <p:spPr>
          <a:xfrm>
            <a:off x="3388360" y="1130935"/>
            <a:ext cx="1068070" cy="95059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Actor1</a:t>
            </a:r>
            <a:endParaRPr lang="en-US" altLang="zh-CN"/>
          </a:p>
          <a:p>
            <a:pPr algn="ctr"/>
            <a:endParaRPr lang="en-US" altLang="zh-CN"/>
          </a:p>
          <a:p>
            <a:pPr algn="ctr"/>
            <a:endParaRPr lang="en-US" altLang="zh-CN"/>
          </a:p>
        </p:txBody>
      </p:sp>
      <p:sp>
        <p:nvSpPr>
          <p:cNvPr id="18" name="矩形 17"/>
          <p:cNvSpPr/>
          <p:nvPr/>
        </p:nvSpPr>
        <p:spPr>
          <a:xfrm>
            <a:off x="3470275" y="1654175"/>
            <a:ext cx="923290" cy="2806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state</a:t>
            </a:r>
            <a:endParaRPr lang="en-US" altLang="zh-CN"/>
          </a:p>
        </p:txBody>
      </p:sp>
      <p:sp>
        <p:nvSpPr>
          <p:cNvPr id="19" name="圆角矩形 18"/>
          <p:cNvSpPr/>
          <p:nvPr>
            <p:custDataLst>
              <p:tags r:id="rId1"/>
            </p:custDataLst>
          </p:nvPr>
        </p:nvSpPr>
        <p:spPr>
          <a:xfrm>
            <a:off x="1515110" y="3233420"/>
            <a:ext cx="1068070" cy="95059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Actor1</a:t>
            </a:r>
            <a:endParaRPr lang="en-US" altLang="zh-CN"/>
          </a:p>
          <a:p>
            <a:pPr algn="ctr"/>
            <a:endParaRPr lang="en-US" altLang="zh-CN"/>
          </a:p>
          <a:p>
            <a:pPr algn="ctr"/>
            <a:endParaRPr lang="en-US" altLang="zh-CN"/>
          </a:p>
        </p:txBody>
      </p:sp>
      <p:sp>
        <p:nvSpPr>
          <p:cNvPr id="20" name="矩形 19"/>
          <p:cNvSpPr/>
          <p:nvPr>
            <p:custDataLst>
              <p:tags r:id="rId2"/>
            </p:custDataLst>
          </p:nvPr>
        </p:nvSpPr>
        <p:spPr>
          <a:xfrm>
            <a:off x="1597025" y="3756660"/>
            <a:ext cx="923290" cy="2806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state</a:t>
            </a:r>
            <a:endParaRPr lang="en-US" altLang="zh-CN"/>
          </a:p>
        </p:txBody>
      </p:sp>
      <p:sp>
        <p:nvSpPr>
          <p:cNvPr id="21" name="圆角矩形 20"/>
          <p:cNvSpPr/>
          <p:nvPr>
            <p:custDataLst>
              <p:tags r:id="rId3"/>
            </p:custDataLst>
          </p:nvPr>
        </p:nvSpPr>
        <p:spPr>
          <a:xfrm>
            <a:off x="5646420" y="3233420"/>
            <a:ext cx="1068070" cy="95059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Actor1</a:t>
            </a:r>
            <a:endParaRPr lang="en-US" altLang="zh-CN"/>
          </a:p>
          <a:p>
            <a:pPr algn="ctr"/>
            <a:endParaRPr lang="en-US" altLang="zh-CN"/>
          </a:p>
          <a:p>
            <a:pPr algn="ctr"/>
            <a:endParaRPr lang="en-US" altLang="zh-CN"/>
          </a:p>
        </p:txBody>
      </p:sp>
      <p:sp>
        <p:nvSpPr>
          <p:cNvPr id="22" name="矩形 21"/>
          <p:cNvSpPr/>
          <p:nvPr>
            <p:custDataLst>
              <p:tags r:id="rId4"/>
            </p:custDataLst>
          </p:nvPr>
        </p:nvSpPr>
        <p:spPr>
          <a:xfrm>
            <a:off x="5728335" y="3756660"/>
            <a:ext cx="923290" cy="280670"/>
          </a:xfrm>
          <a:prstGeom prst="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state</a:t>
            </a:r>
            <a:endParaRPr lang="en-US" altLang="zh-CN"/>
          </a:p>
        </p:txBody>
      </p:sp>
      <p:sp>
        <p:nvSpPr>
          <p:cNvPr id="25" name="上下箭头 24"/>
          <p:cNvSpPr/>
          <p:nvPr/>
        </p:nvSpPr>
        <p:spPr>
          <a:xfrm rot="19020000">
            <a:off x="5236845" y="1819275"/>
            <a:ext cx="253365" cy="1258570"/>
          </a:xfrm>
          <a:prstGeom prst="up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上下箭头 25"/>
          <p:cNvSpPr/>
          <p:nvPr>
            <p:custDataLst>
              <p:tags r:id="rId5"/>
            </p:custDataLst>
          </p:nvPr>
        </p:nvSpPr>
        <p:spPr>
          <a:xfrm rot="13320000">
            <a:off x="2466975" y="1813560"/>
            <a:ext cx="253365" cy="1258570"/>
          </a:xfrm>
          <a:prstGeom prst="up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上下箭头 26"/>
          <p:cNvSpPr/>
          <p:nvPr>
            <p:custDataLst>
              <p:tags r:id="rId6"/>
            </p:custDataLst>
          </p:nvPr>
        </p:nvSpPr>
        <p:spPr>
          <a:xfrm rot="16200000">
            <a:off x="3997325" y="2959735"/>
            <a:ext cx="253365" cy="1636395"/>
          </a:xfrm>
          <a:prstGeom prst="upDownArrow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8" name="文本框 27"/>
          <p:cNvSpPr txBox="1"/>
          <p:nvPr/>
        </p:nvSpPr>
        <p:spPr>
          <a:xfrm rot="18720000">
            <a:off x="1890395" y="2112645"/>
            <a:ext cx="1017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30" name="文本框 29"/>
          <p:cNvSpPr txBox="1"/>
          <p:nvPr>
            <p:custDataLst>
              <p:tags r:id="rId7"/>
            </p:custDataLst>
          </p:nvPr>
        </p:nvSpPr>
        <p:spPr>
          <a:xfrm>
            <a:off x="3614420" y="3344545"/>
            <a:ext cx="1017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endParaRPr lang="en-US" altLang="zh-CN"/>
          </a:p>
        </p:txBody>
      </p:sp>
      <p:sp>
        <p:nvSpPr>
          <p:cNvPr id="31" name="文本框 30"/>
          <p:cNvSpPr txBox="1"/>
          <p:nvPr>
            <p:custDataLst>
              <p:tags r:id="rId8"/>
            </p:custDataLst>
          </p:nvPr>
        </p:nvSpPr>
        <p:spPr>
          <a:xfrm rot="2880000">
            <a:off x="5034280" y="2113280"/>
            <a:ext cx="10179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message</a:t>
            </a:r>
            <a:endParaRPr lang="en-US" altLang="zh-CN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</a:rPr>
              <a:t>Memory locks</a:t>
            </a:r>
            <a:r>
              <a:rPr lang="zh-CN" altLang="en-US" sz="2100" b="1">
                <a:solidFill>
                  <a:schemeClr val="dk1"/>
                </a:solidFill>
              </a:rPr>
              <a:t>模型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37162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5924125" y="37163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5908675" y="39775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 rot="10800000" flipH="1">
            <a:off x="273236" y="36959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023066" y="380961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4507211" y="381622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" name="圆角矩形 1"/>
          <p:cNvSpPr/>
          <p:nvPr/>
        </p:nvSpPr>
        <p:spPr>
          <a:xfrm>
            <a:off x="2589530" y="1828165"/>
            <a:ext cx="1023620" cy="45339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共享</a:t>
            </a:r>
            <a:r>
              <a:rPr lang="zh-CN" altLang="en-US"/>
              <a:t>资源</a:t>
            </a:r>
            <a:endParaRPr lang="zh-CN" altLang="en-US"/>
          </a:p>
        </p:txBody>
      </p:sp>
      <p:sp>
        <p:nvSpPr>
          <p:cNvPr id="3" name="圆角矩形 2"/>
          <p:cNvSpPr/>
          <p:nvPr/>
        </p:nvSpPr>
        <p:spPr>
          <a:xfrm>
            <a:off x="6908165" y="1900555"/>
            <a:ext cx="787400" cy="381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任务</a:t>
            </a:r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401955" y="1049020"/>
            <a:ext cx="787400" cy="381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任务</a:t>
            </a:r>
            <a:r>
              <a:rPr lang="en-US" altLang="zh-CN"/>
              <a:t>2</a:t>
            </a:r>
            <a:endParaRPr lang="en-US" altLang="zh-CN"/>
          </a:p>
        </p:txBody>
      </p:sp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>
            <a:off x="401955" y="1900555"/>
            <a:ext cx="787400" cy="381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任务</a:t>
            </a:r>
            <a:r>
              <a:rPr lang="en-US" altLang="zh-CN"/>
              <a:t>3</a:t>
            </a:r>
            <a:endParaRPr lang="en-US" altLang="zh-CN"/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>
            <a:off x="401955" y="2996565"/>
            <a:ext cx="787400" cy="38100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任务</a:t>
            </a:r>
            <a:r>
              <a:rPr lang="en-US" altLang="zh-CN"/>
              <a:t>4</a:t>
            </a:r>
            <a:endParaRPr lang="en-US" altLang="zh-CN"/>
          </a:p>
        </p:txBody>
      </p:sp>
      <p:cxnSp>
        <p:nvCxnSpPr>
          <p:cNvPr id="7" name="直接连接符 6"/>
          <p:cNvCxnSpPr/>
          <p:nvPr/>
        </p:nvCxnSpPr>
        <p:spPr>
          <a:xfrm flipV="1">
            <a:off x="3790315" y="948690"/>
            <a:ext cx="887730" cy="76962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>
            <p:custDataLst>
              <p:tags r:id="rId4"/>
            </p:custDataLst>
          </p:nvPr>
        </p:nvCxnSpPr>
        <p:spPr>
          <a:xfrm>
            <a:off x="3719195" y="2452370"/>
            <a:ext cx="949325" cy="86868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3937000" y="1718310"/>
            <a:ext cx="1762125" cy="737235"/>
          </a:xfrm>
          <a:prstGeom prst="rect">
            <a:avLst/>
          </a:prstGeom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en-US" altLang="zh-CN"/>
              <a:t>lock();</a:t>
            </a:r>
            <a:endParaRPr lang="en-US" altLang="zh-CN"/>
          </a:p>
          <a:p>
            <a:r>
              <a:rPr lang="en-US" altLang="zh-CN"/>
              <a:t>read_and_update();</a:t>
            </a:r>
            <a:endParaRPr lang="en-US" altLang="zh-CN"/>
          </a:p>
          <a:p>
            <a:r>
              <a:rPr lang="en-US" altLang="zh-CN"/>
              <a:t>unlock();</a:t>
            </a:r>
            <a:endParaRPr lang="en-US" altLang="zh-CN"/>
          </a:p>
        </p:txBody>
      </p:sp>
      <p:sp>
        <p:nvSpPr>
          <p:cNvPr id="11" name="左箭头 10"/>
          <p:cNvSpPr/>
          <p:nvPr/>
        </p:nvSpPr>
        <p:spPr>
          <a:xfrm>
            <a:off x="5999480" y="2007870"/>
            <a:ext cx="659765" cy="235585"/>
          </a:xfrm>
          <a:prstGeom prst="leftArrow">
            <a:avLst/>
          </a:prstGeom>
          <a:solidFill>
            <a:schemeClr val="bg2">
              <a:lumMod val="75000"/>
            </a:schemeClr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/>
          <p:nvPr/>
        </p:nvCxnSpPr>
        <p:spPr>
          <a:xfrm>
            <a:off x="1499870" y="1410970"/>
            <a:ext cx="814705" cy="47053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/>
          <p:nvPr>
            <p:custDataLst>
              <p:tags r:id="rId5"/>
            </p:custDataLst>
          </p:nvPr>
        </p:nvCxnSpPr>
        <p:spPr>
          <a:xfrm>
            <a:off x="1382395" y="2099310"/>
            <a:ext cx="905510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/>
          <p:nvPr>
            <p:custDataLst>
              <p:tags r:id="rId6"/>
            </p:custDataLst>
          </p:nvPr>
        </p:nvCxnSpPr>
        <p:spPr>
          <a:xfrm flipV="1">
            <a:off x="1382395" y="2306955"/>
            <a:ext cx="914400" cy="86042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 rot="1800000">
            <a:off x="1674495" y="1291590"/>
            <a:ext cx="5746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等待</a:t>
            </a:r>
            <a:endParaRPr lang="zh-CN" altLang="en-US"/>
          </a:p>
        </p:txBody>
      </p:sp>
      <p:sp>
        <p:nvSpPr>
          <p:cNvPr id="16" name="文本框 15"/>
          <p:cNvSpPr txBox="1"/>
          <p:nvPr>
            <p:custDataLst>
              <p:tags r:id="rId7"/>
            </p:custDataLst>
          </p:nvPr>
        </p:nvSpPr>
        <p:spPr>
          <a:xfrm>
            <a:off x="1420495" y="1792605"/>
            <a:ext cx="5746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等待</a:t>
            </a:r>
            <a:endParaRPr lang="zh-CN" altLang="en-US"/>
          </a:p>
        </p:txBody>
      </p:sp>
      <p:sp>
        <p:nvSpPr>
          <p:cNvPr id="17" name="文本框 16"/>
          <p:cNvSpPr txBox="1"/>
          <p:nvPr>
            <p:custDataLst>
              <p:tags r:id="rId8"/>
            </p:custDataLst>
          </p:nvPr>
        </p:nvSpPr>
        <p:spPr>
          <a:xfrm rot="19020000">
            <a:off x="1451610" y="2455545"/>
            <a:ext cx="57467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等待</a:t>
            </a:r>
            <a:endParaRPr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死锁</a:t>
            </a:r>
            <a:r>
              <a:rPr lang="en-US" altLang="zh-CN" sz="2100" b="1">
                <a:solidFill>
                  <a:schemeClr val="dk1"/>
                </a:solidFill>
              </a:rPr>
              <a:t>-</a:t>
            </a:r>
            <a:r>
              <a:rPr lang="zh-CN" altLang="en-US" sz="2100" b="1">
                <a:solidFill>
                  <a:schemeClr val="dk1"/>
                </a:solidFill>
              </a:rPr>
              <a:t>活锁</a:t>
            </a:r>
            <a:r>
              <a:rPr lang="en-US" altLang="zh-CN" sz="2100" b="1">
                <a:solidFill>
                  <a:schemeClr val="dk1"/>
                </a:solidFill>
              </a:rPr>
              <a:t>-</a:t>
            </a:r>
            <a:r>
              <a:rPr lang="zh-CN" altLang="en-US" sz="2100" b="1">
                <a:solidFill>
                  <a:schemeClr val="dk1"/>
                </a:solidFill>
              </a:rPr>
              <a:t>饥饿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433922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6793440" y="436527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6777990" y="462652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>
            <a:off x="273236" y="4339235"/>
            <a:ext cx="852614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892381" y="445858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5376526" y="446519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5" name="圆角矩形 4"/>
          <p:cNvSpPr/>
          <p:nvPr/>
        </p:nvSpPr>
        <p:spPr>
          <a:xfrm>
            <a:off x="1185545" y="2832100"/>
            <a:ext cx="84074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3" name="圆角矩形 2"/>
          <p:cNvSpPr/>
          <p:nvPr/>
        </p:nvSpPr>
        <p:spPr>
          <a:xfrm>
            <a:off x="167640" y="209677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>
            <a:off x="2425700" y="2096770"/>
            <a:ext cx="568960" cy="23812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2" name="圆角矩形 1"/>
          <p:cNvSpPr/>
          <p:nvPr>
            <p:custDataLst>
              <p:tags r:id="rId2"/>
            </p:custDataLst>
          </p:nvPr>
        </p:nvSpPr>
        <p:spPr>
          <a:xfrm>
            <a:off x="1185545" y="1394460"/>
            <a:ext cx="84074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r>
              <a:rPr lang="en-US" altLang="zh-CN" sz="1000"/>
              <a:t>A</a:t>
            </a:r>
            <a:endParaRPr lang="en-US" altLang="zh-CN" sz="1000"/>
          </a:p>
        </p:txBody>
      </p:sp>
      <p:cxnSp>
        <p:nvCxnSpPr>
          <p:cNvPr id="10" name="直接连接符 9"/>
          <p:cNvCxnSpPr/>
          <p:nvPr/>
        </p:nvCxnSpPr>
        <p:spPr>
          <a:xfrm>
            <a:off x="3131820" y="574675"/>
            <a:ext cx="0" cy="3676015"/>
          </a:xfrm>
          <a:prstGeom prst="line">
            <a:avLst/>
          </a:prstGeom>
          <a:ln w="9525" cap="flat" cmpd="sng" algn="ctr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 flipV="1">
            <a:off x="614680" y="1706245"/>
            <a:ext cx="471170" cy="24447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>
            <a:off x="633095" y="2530475"/>
            <a:ext cx="407035" cy="35306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H="1" flipV="1">
            <a:off x="2162810" y="1579880"/>
            <a:ext cx="561340" cy="38036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H="1">
            <a:off x="2162810" y="2503170"/>
            <a:ext cx="525145" cy="4705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1275" y="1152525"/>
            <a:ext cx="840740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任务</a:t>
            </a:r>
            <a:r>
              <a:rPr lang="en-US" altLang="zh-CN" sz="1000"/>
              <a:t>1</a:t>
            </a:r>
            <a:r>
              <a:rPr lang="zh-CN" altLang="en-US" sz="1000"/>
              <a:t>已获取资源</a:t>
            </a:r>
            <a:r>
              <a:rPr lang="en-US" altLang="zh-CN" sz="1000"/>
              <a:t>A</a:t>
            </a:r>
            <a:r>
              <a:rPr lang="zh-CN" altLang="en-US" sz="1000">
                <a:ea typeface="宋体" charset="0"/>
              </a:rPr>
              <a:t>，需要资源</a:t>
            </a:r>
            <a:r>
              <a:rPr lang="en-US" altLang="zh-CN" sz="1000">
                <a:ea typeface="宋体" charset="0"/>
              </a:rPr>
              <a:t>B</a:t>
            </a:r>
            <a:endParaRPr lang="en-US" altLang="zh-CN" sz="1000">
              <a:ea typeface="宋体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2162175" y="2973705"/>
            <a:ext cx="832485" cy="553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任务</a:t>
            </a:r>
            <a:r>
              <a:rPr lang="en-US" altLang="zh-CN" sz="1000"/>
              <a:t>2</a:t>
            </a:r>
            <a:r>
              <a:rPr lang="zh-CN" altLang="en-US" sz="1000"/>
              <a:t>已获取资源</a:t>
            </a:r>
            <a:r>
              <a:rPr lang="en-US" altLang="zh-CN" sz="1000"/>
              <a:t>B</a:t>
            </a:r>
            <a:r>
              <a:rPr lang="zh-CN" altLang="en-US" sz="1000">
                <a:ea typeface="宋体" charset="0"/>
              </a:rPr>
              <a:t>，需要资源</a:t>
            </a:r>
            <a:r>
              <a:rPr lang="en-US" altLang="zh-CN" sz="1000">
                <a:ea typeface="宋体" charset="0"/>
              </a:rPr>
              <a:t>A</a:t>
            </a:r>
            <a:endParaRPr lang="en-US" altLang="zh-CN" sz="1000">
              <a:ea typeface="宋体" charset="0"/>
            </a:endParaRPr>
          </a:p>
        </p:txBody>
      </p:sp>
      <p:cxnSp>
        <p:nvCxnSpPr>
          <p:cNvPr id="24" name="直接连接符 23"/>
          <p:cNvCxnSpPr/>
          <p:nvPr>
            <p:custDataLst>
              <p:tags r:id="rId3"/>
            </p:custDataLst>
          </p:nvPr>
        </p:nvCxnSpPr>
        <p:spPr>
          <a:xfrm>
            <a:off x="6055995" y="560070"/>
            <a:ext cx="0" cy="3676015"/>
          </a:xfrm>
          <a:prstGeom prst="line">
            <a:avLst/>
          </a:prstGeom>
          <a:ln w="9525" cap="flat" cmpd="sng" algn="ctr">
            <a:solidFill>
              <a:schemeClr val="tx1">
                <a:lumMod val="85000"/>
                <a:lumOff val="15000"/>
              </a:schemeClr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5" name="圆角矩形 24"/>
          <p:cNvSpPr/>
          <p:nvPr>
            <p:custDataLst>
              <p:tags r:id="rId4"/>
            </p:custDataLst>
          </p:nvPr>
        </p:nvSpPr>
        <p:spPr>
          <a:xfrm>
            <a:off x="4395470" y="99250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26" name="圆角矩形 25"/>
          <p:cNvSpPr/>
          <p:nvPr>
            <p:custDataLst>
              <p:tags r:id="rId5"/>
            </p:custDataLst>
          </p:nvPr>
        </p:nvSpPr>
        <p:spPr>
          <a:xfrm>
            <a:off x="4394835" y="3288665"/>
            <a:ext cx="568960" cy="23812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27" name="圆角矩形 26"/>
          <p:cNvSpPr/>
          <p:nvPr>
            <p:custDataLst>
              <p:tags r:id="rId6"/>
            </p:custDataLst>
          </p:nvPr>
        </p:nvSpPr>
        <p:spPr>
          <a:xfrm>
            <a:off x="4298950" y="2096770"/>
            <a:ext cx="76962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endParaRPr lang="en-US" altLang="zh-CN" sz="1000"/>
          </a:p>
        </p:txBody>
      </p:sp>
      <p:cxnSp>
        <p:nvCxnSpPr>
          <p:cNvPr id="28" name="直接箭头连接符 27"/>
          <p:cNvCxnSpPr/>
          <p:nvPr/>
        </p:nvCxnSpPr>
        <p:spPr>
          <a:xfrm>
            <a:off x="4652645" y="1308100"/>
            <a:ext cx="0" cy="72453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9" name="直接箭头连接符 28"/>
          <p:cNvCxnSpPr/>
          <p:nvPr/>
        </p:nvCxnSpPr>
        <p:spPr>
          <a:xfrm flipV="1">
            <a:off x="4661535" y="2466975"/>
            <a:ext cx="0" cy="72453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3469005" y="758190"/>
            <a:ext cx="7302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任务</a:t>
            </a:r>
            <a:r>
              <a:rPr lang="en-US" altLang="zh-CN" sz="1000"/>
              <a:t>2</a:t>
            </a:r>
            <a:r>
              <a:rPr lang="zh-CN" altLang="en-US" sz="1000"/>
              <a:t>处于活跃状态？主动让出！</a:t>
            </a:r>
            <a:endParaRPr lang="zh-CN" altLang="en-US" sz="1000"/>
          </a:p>
        </p:txBody>
      </p:sp>
      <p:sp>
        <p:nvSpPr>
          <p:cNvPr id="31" name="文本框 30"/>
          <p:cNvSpPr txBox="1"/>
          <p:nvPr>
            <p:custDataLst>
              <p:tags r:id="rId7"/>
            </p:custDataLst>
          </p:nvPr>
        </p:nvSpPr>
        <p:spPr>
          <a:xfrm>
            <a:off x="5147310" y="3054350"/>
            <a:ext cx="7302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任务</a:t>
            </a:r>
            <a:r>
              <a:rPr lang="en-US" altLang="zh-CN" sz="1000"/>
              <a:t>1</a:t>
            </a:r>
            <a:r>
              <a:rPr lang="zh-CN" altLang="en-US" sz="1000"/>
              <a:t>处于活跃状态？主动让出！</a:t>
            </a:r>
            <a:endParaRPr lang="zh-CN" altLang="en-US" sz="1000"/>
          </a:p>
        </p:txBody>
      </p:sp>
      <p:sp>
        <p:nvSpPr>
          <p:cNvPr id="32" name="圆角矩形 31"/>
          <p:cNvSpPr/>
          <p:nvPr>
            <p:custDataLst>
              <p:tags r:id="rId8"/>
            </p:custDataLst>
          </p:nvPr>
        </p:nvSpPr>
        <p:spPr>
          <a:xfrm>
            <a:off x="7120890" y="99250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33" name="圆角矩形 32"/>
          <p:cNvSpPr/>
          <p:nvPr>
            <p:custDataLst>
              <p:tags r:id="rId9"/>
            </p:custDataLst>
          </p:nvPr>
        </p:nvSpPr>
        <p:spPr>
          <a:xfrm>
            <a:off x="6551930" y="314325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34" name="圆角矩形 33"/>
          <p:cNvSpPr/>
          <p:nvPr>
            <p:custDataLst>
              <p:tags r:id="rId10"/>
            </p:custDataLst>
          </p:nvPr>
        </p:nvSpPr>
        <p:spPr>
          <a:xfrm>
            <a:off x="7745730" y="314325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3</a:t>
            </a:r>
            <a:endParaRPr lang="en-US" altLang="zh-CN" sz="1000"/>
          </a:p>
        </p:txBody>
      </p:sp>
      <p:sp>
        <p:nvSpPr>
          <p:cNvPr id="35" name="圆角矩形 34"/>
          <p:cNvSpPr/>
          <p:nvPr>
            <p:custDataLst>
              <p:tags r:id="rId11"/>
            </p:custDataLst>
          </p:nvPr>
        </p:nvSpPr>
        <p:spPr>
          <a:xfrm>
            <a:off x="7020560" y="2023110"/>
            <a:ext cx="76962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endParaRPr lang="en-US" altLang="zh-CN" sz="1000"/>
          </a:p>
        </p:txBody>
      </p:sp>
      <p:cxnSp>
        <p:nvCxnSpPr>
          <p:cNvPr id="36" name="直接箭头连接符 35"/>
          <p:cNvCxnSpPr/>
          <p:nvPr/>
        </p:nvCxnSpPr>
        <p:spPr>
          <a:xfrm>
            <a:off x="7409180" y="1326515"/>
            <a:ext cx="0" cy="588010"/>
          </a:xfrm>
          <a:prstGeom prst="straightConnector1">
            <a:avLst/>
          </a:prstGeom>
          <a:ln>
            <a:tailEnd type="arrow" w="med" len="med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/>
          <p:nvPr/>
        </p:nvCxnSpPr>
        <p:spPr>
          <a:xfrm flipV="1">
            <a:off x="6820535" y="2475865"/>
            <a:ext cx="470535" cy="56134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/>
          <p:nvPr/>
        </p:nvCxnSpPr>
        <p:spPr>
          <a:xfrm flipH="1" flipV="1">
            <a:off x="7463155" y="2494280"/>
            <a:ext cx="543560" cy="542925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dash"/>
            <a:tailEnd type="arrow" w="med" len="med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6323965" y="992505"/>
            <a:ext cx="6965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优先级高</a:t>
            </a:r>
            <a:endParaRPr lang="zh-CN" altLang="en-US" sz="1000"/>
          </a:p>
        </p:txBody>
      </p:sp>
      <p:sp>
        <p:nvSpPr>
          <p:cNvPr id="40" name="文本框 39"/>
          <p:cNvSpPr txBox="1"/>
          <p:nvPr>
            <p:custDataLst>
              <p:tags r:id="rId12"/>
            </p:custDataLst>
          </p:nvPr>
        </p:nvSpPr>
        <p:spPr>
          <a:xfrm>
            <a:off x="7120890" y="3453130"/>
            <a:ext cx="69659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000"/>
              <a:t>优先级</a:t>
            </a:r>
            <a:r>
              <a:rPr lang="zh-CN" altLang="en-US" sz="1000"/>
              <a:t>低</a:t>
            </a:r>
            <a:endParaRPr lang="zh-CN" altLang="en-US" sz="1000"/>
          </a:p>
        </p:txBody>
      </p:sp>
      <p:sp>
        <p:nvSpPr>
          <p:cNvPr id="41" name="矩形 40"/>
          <p:cNvSpPr/>
          <p:nvPr/>
        </p:nvSpPr>
        <p:spPr>
          <a:xfrm>
            <a:off x="1343660" y="3843020"/>
            <a:ext cx="525145" cy="3111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死锁</a:t>
            </a:r>
            <a:endParaRPr lang="zh-CN" altLang="en-US" sz="1200"/>
          </a:p>
        </p:txBody>
      </p:sp>
      <p:sp>
        <p:nvSpPr>
          <p:cNvPr id="42" name="矩形 41"/>
          <p:cNvSpPr/>
          <p:nvPr>
            <p:custDataLst>
              <p:tags r:id="rId13"/>
            </p:custDataLst>
          </p:nvPr>
        </p:nvSpPr>
        <p:spPr>
          <a:xfrm>
            <a:off x="4370705" y="3843020"/>
            <a:ext cx="525600" cy="31115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活锁</a:t>
            </a:r>
            <a:endParaRPr lang="zh-CN" altLang="en-US" sz="1200"/>
          </a:p>
        </p:txBody>
      </p:sp>
      <p:sp>
        <p:nvSpPr>
          <p:cNvPr id="43" name="矩形 42"/>
          <p:cNvSpPr/>
          <p:nvPr>
            <p:custDataLst>
              <p:tags r:id="rId14"/>
            </p:custDataLst>
          </p:nvPr>
        </p:nvSpPr>
        <p:spPr>
          <a:xfrm>
            <a:off x="7164070" y="3843020"/>
            <a:ext cx="525600" cy="309600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饥饿</a:t>
            </a:r>
            <a:endParaRPr lang="zh-CN" altLang="en-US" sz="12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矩形 73"/>
          <p:cNvSpPr/>
          <p:nvPr/>
        </p:nvSpPr>
        <p:spPr>
          <a:xfrm>
            <a:off x="1393190" y="1679575"/>
            <a:ext cx="1349375" cy="2407920"/>
          </a:xfrm>
          <a:prstGeom prst="rect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乐观</a:t>
            </a:r>
            <a:r>
              <a:rPr lang="zh-CN" altLang="en-US" sz="2100" b="1">
                <a:solidFill>
                  <a:schemeClr val="dk1"/>
                </a:solidFill>
              </a:rPr>
              <a:t>并行化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433922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6793440" y="436527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6777990" y="462652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>
            <a:off x="273236" y="4339235"/>
            <a:ext cx="852614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892381" y="445858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5376526" y="446519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32" name="圆角矩形 31"/>
          <p:cNvSpPr/>
          <p:nvPr>
            <p:custDataLst>
              <p:tags r:id="rId1"/>
            </p:custDataLst>
          </p:nvPr>
        </p:nvSpPr>
        <p:spPr>
          <a:xfrm>
            <a:off x="2186940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33" name="圆角矩形 32"/>
          <p:cNvSpPr/>
          <p:nvPr>
            <p:custDataLst>
              <p:tags r:id="rId2"/>
            </p:custDataLst>
          </p:nvPr>
        </p:nvSpPr>
        <p:spPr>
          <a:xfrm>
            <a:off x="282130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34" name="圆角矩形 33"/>
          <p:cNvSpPr/>
          <p:nvPr>
            <p:custDataLst>
              <p:tags r:id="rId3"/>
            </p:custDataLst>
          </p:nvPr>
        </p:nvSpPr>
        <p:spPr>
          <a:xfrm>
            <a:off x="345376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3</a:t>
            </a:r>
            <a:endParaRPr lang="en-US" altLang="zh-CN" sz="1000"/>
          </a:p>
        </p:txBody>
      </p:sp>
      <p:sp>
        <p:nvSpPr>
          <p:cNvPr id="5" name="圆角矩形 4"/>
          <p:cNvSpPr/>
          <p:nvPr>
            <p:custDataLst>
              <p:tags r:id="rId4"/>
            </p:custDataLst>
          </p:nvPr>
        </p:nvSpPr>
        <p:spPr>
          <a:xfrm>
            <a:off x="408749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4</a:t>
            </a:r>
            <a:endParaRPr lang="en-US" altLang="zh-CN" sz="1000"/>
          </a:p>
        </p:txBody>
      </p:sp>
      <p:sp>
        <p:nvSpPr>
          <p:cNvPr id="6" name="圆角矩形 5"/>
          <p:cNvSpPr/>
          <p:nvPr>
            <p:custDataLst>
              <p:tags r:id="rId5"/>
            </p:custDataLst>
          </p:nvPr>
        </p:nvSpPr>
        <p:spPr>
          <a:xfrm>
            <a:off x="472376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5</a:t>
            </a:r>
            <a:endParaRPr lang="en-US" altLang="zh-CN" sz="1000"/>
          </a:p>
        </p:txBody>
      </p:sp>
      <p:sp>
        <p:nvSpPr>
          <p:cNvPr id="7" name="圆角矩形 6"/>
          <p:cNvSpPr/>
          <p:nvPr>
            <p:custDataLst>
              <p:tags r:id="rId6"/>
            </p:custDataLst>
          </p:nvPr>
        </p:nvSpPr>
        <p:spPr>
          <a:xfrm>
            <a:off x="535876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6</a:t>
            </a:r>
            <a:endParaRPr lang="en-US" altLang="zh-CN" sz="1000"/>
          </a:p>
        </p:txBody>
      </p:sp>
      <p:sp>
        <p:nvSpPr>
          <p:cNvPr id="8" name="圆角矩形 7"/>
          <p:cNvSpPr/>
          <p:nvPr>
            <p:custDataLst>
              <p:tags r:id="rId7"/>
            </p:custDataLst>
          </p:nvPr>
        </p:nvSpPr>
        <p:spPr>
          <a:xfrm>
            <a:off x="599122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7</a:t>
            </a:r>
            <a:endParaRPr lang="en-US" altLang="zh-CN" sz="1000"/>
          </a:p>
        </p:txBody>
      </p:sp>
      <p:sp>
        <p:nvSpPr>
          <p:cNvPr id="9" name="圆角矩形 8"/>
          <p:cNvSpPr/>
          <p:nvPr>
            <p:custDataLst>
              <p:tags r:id="rId8"/>
            </p:custDataLst>
          </p:nvPr>
        </p:nvSpPr>
        <p:spPr>
          <a:xfrm>
            <a:off x="6621145" y="12617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8</a:t>
            </a:r>
            <a:endParaRPr lang="en-US" altLang="zh-CN" sz="1000"/>
          </a:p>
        </p:txBody>
      </p:sp>
      <p:sp>
        <p:nvSpPr>
          <p:cNvPr id="11" name="圆角矩形 10"/>
          <p:cNvSpPr/>
          <p:nvPr>
            <p:custDataLst>
              <p:tags r:id="rId9"/>
            </p:custDataLst>
          </p:nvPr>
        </p:nvSpPr>
        <p:spPr>
          <a:xfrm>
            <a:off x="3815715" y="795655"/>
            <a:ext cx="840740" cy="311150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12" name="圆角矩形 11"/>
          <p:cNvSpPr/>
          <p:nvPr>
            <p:custDataLst>
              <p:tags r:id="rId10"/>
            </p:custDataLst>
          </p:nvPr>
        </p:nvSpPr>
        <p:spPr>
          <a:xfrm>
            <a:off x="4746625" y="795655"/>
            <a:ext cx="840740" cy="31115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共享资源</a:t>
            </a:r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13" name="文本框 12"/>
          <p:cNvSpPr txBox="1"/>
          <p:nvPr/>
        </p:nvSpPr>
        <p:spPr>
          <a:xfrm>
            <a:off x="219710" y="1942465"/>
            <a:ext cx="1029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Execution 1</a:t>
            </a:r>
            <a:r>
              <a:rPr lang="zh-CN" altLang="en-US" sz="1000">
                <a:ea typeface="宋体" charset="0"/>
              </a:rPr>
              <a:t>：</a:t>
            </a:r>
            <a:endParaRPr lang="zh-CN" altLang="en-US" sz="1000">
              <a:ea typeface="宋体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19710" y="2675890"/>
            <a:ext cx="1029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Execution 2</a:t>
            </a:r>
            <a:r>
              <a:rPr lang="zh-CN" altLang="en-US" sz="1000">
                <a:ea typeface="宋体" charset="0"/>
              </a:rPr>
              <a:t>：</a:t>
            </a:r>
            <a:endParaRPr lang="zh-CN" altLang="en-US" sz="1000">
              <a:ea typeface="宋体" charset="0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19710" y="3345815"/>
            <a:ext cx="102997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Execution 3</a:t>
            </a:r>
            <a:endParaRPr lang="en-US" altLang="zh-CN" sz="1000"/>
          </a:p>
        </p:txBody>
      </p:sp>
      <p:sp>
        <p:nvSpPr>
          <p:cNvPr id="17" name="圆角矩形 16"/>
          <p:cNvSpPr/>
          <p:nvPr>
            <p:custDataLst>
              <p:tags r:id="rId11"/>
            </p:custDataLst>
          </p:nvPr>
        </p:nvSpPr>
        <p:spPr>
          <a:xfrm>
            <a:off x="1617980" y="1942465"/>
            <a:ext cx="568325" cy="238125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1</a:t>
            </a:r>
            <a:endParaRPr lang="en-US" altLang="zh-CN" sz="1000"/>
          </a:p>
        </p:txBody>
      </p:sp>
      <p:sp>
        <p:nvSpPr>
          <p:cNvPr id="46" name="圆角矩形 45"/>
          <p:cNvSpPr/>
          <p:nvPr>
            <p:custDataLst>
              <p:tags r:id="rId12"/>
            </p:custDataLst>
          </p:nvPr>
        </p:nvSpPr>
        <p:spPr>
          <a:xfrm>
            <a:off x="2273935" y="1943100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47" name="圆角矩形 46"/>
          <p:cNvSpPr/>
          <p:nvPr>
            <p:custDataLst>
              <p:tags r:id="rId13"/>
            </p:custDataLst>
          </p:nvPr>
        </p:nvSpPr>
        <p:spPr>
          <a:xfrm>
            <a:off x="1617345" y="267589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2</a:t>
            </a:r>
            <a:endParaRPr lang="en-US" altLang="zh-CN" sz="1000"/>
          </a:p>
        </p:txBody>
      </p:sp>
      <p:sp>
        <p:nvSpPr>
          <p:cNvPr id="48" name="圆角矩形 47"/>
          <p:cNvSpPr/>
          <p:nvPr>
            <p:custDataLst>
              <p:tags r:id="rId14"/>
            </p:custDataLst>
          </p:nvPr>
        </p:nvSpPr>
        <p:spPr>
          <a:xfrm>
            <a:off x="2273935" y="2668270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49" name="圆角矩形 48"/>
          <p:cNvSpPr/>
          <p:nvPr>
            <p:custDataLst>
              <p:tags r:id="rId15"/>
            </p:custDataLst>
          </p:nvPr>
        </p:nvSpPr>
        <p:spPr>
          <a:xfrm>
            <a:off x="1617980" y="3353435"/>
            <a:ext cx="568960" cy="23749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3</a:t>
            </a:r>
            <a:endParaRPr lang="en-US" altLang="zh-CN" sz="1000"/>
          </a:p>
        </p:txBody>
      </p:sp>
      <p:sp>
        <p:nvSpPr>
          <p:cNvPr id="50" name="圆角矩形 49"/>
          <p:cNvSpPr/>
          <p:nvPr>
            <p:custDataLst>
              <p:tags r:id="rId16"/>
            </p:custDataLst>
          </p:nvPr>
        </p:nvSpPr>
        <p:spPr>
          <a:xfrm>
            <a:off x="2273935" y="3345815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51" name="圆角矩形 50"/>
          <p:cNvSpPr/>
          <p:nvPr>
            <p:custDataLst>
              <p:tags r:id="rId17"/>
            </p:custDataLst>
          </p:nvPr>
        </p:nvSpPr>
        <p:spPr>
          <a:xfrm>
            <a:off x="3411855" y="194246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3</a:t>
            </a:r>
            <a:endParaRPr lang="en-US" altLang="zh-CN" sz="1000"/>
          </a:p>
        </p:txBody>
      </p:sp>
      <p:sp>
        <p:nvSpPr>
          <p:cNvPr id="52" name="圆角矩形 51"/>
          <p:cNvSpPr/>
          <p:nvPr>
            <p:custDataLst>
              <p:tags r:id="rId18"/>
            </p:custDataLst>
          </p:nvPr>
        </p:nvSpPr>
        <p:spPr>
          <a:xfrm>
            <a:off x="4067175" y="1934845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53" name="圆角矩形 52"/>
          <p:cNvSpPr/>
          <p:nvPr>
            <p:custDataLst>
              <p:tags r:id="rId19"/>
            </p:custDataLst>
          </p:nvPr>
        </p:nvSpPr>
        <p:spPr>
          <a:xfrm>
            <a:off x="3411855" y="2668270"/>
            <a:ext cx="568960" cy="23749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4</a:t>
            </a:r>
            <a:endParaRPr lang="en-US" altLang="zh-CN" sz="1000"/>
          </a:p>
        </p:txBody>
      </p:sp>
      <p:sp>
        <p:nvSpPr>
          <p:cNvPr id="54" name="圆角矩形 53"/>
          <p:cNvSpPr/>
          <p:nvPr>
            <p:custDataLst>
              <p:tags r:id="rId20"/>
            </p:custDataLst>
          </p:nvPr>
        </p:nvSpPr>
        <p:spPr>
          <a:xfrm>
            <a:off x="3411855" y="335343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5</a:t>
            </a:r>
            <a:endParaRPr lang="en-US" altLang="zh-CN" sz="1000"/>
          </a:p>
        </p:txBody>
      </p:sp>
      <p:sp>
        <p:nvSpPr>
          <p:cNvPr id="57" name="圆角矩形 56"/>
          <p:cNvSpPr/>
          <p:nvPr>
            <p:custDataLst>
              <p:tags r:id="rId21"/>
            </p:custDataLst>
          </p:nvPr>
        </p:nvSpPr>
        <p:spPr>
          <a:xfrm>
            <a:off x="4067175" y="3353435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58" name="圆角矩形 57"/>
          <p:cNvSpPr/>
          <p:nvPr>
            <p:custDataLst>
              <p:tags r:id="rId22"/>
            </p:custDataLst>
          </p:nvPr>
        </p:nvSpPr>
        <p:spPr>
          <a:xfrm>
            <a:off x="4067175" y="2660650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59" name="圆角矩形 58"/>
          <p:cNvSpPr/>
          <p:nvPr>
            <p:custDataLst>
              <p:tags r:id="rId23"/>
            </p:custDataLst>
          </p:nvPr>
        </p:nvSpPr>
        <p:spPr>
          <a:xfrm>
            <a:off x="5205095" y="195008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4</a:t>
            </a:r>
            <a:endParaRPr lang="en-US" altLang="zh-CN" sz="1000"/>
          </a:p>
        </p:txBody>
      </p:sp>
      <p:sp>
        <p:nvSpPr>
          <p:cNvPr id="60" name="圆角矩形 59"/>
          <p:cNvSpPr/>
          <p:nvPr>
            <p:custDataLst>
              <p:tags r:id="rId24"/>
            </p:custDataLst>
          </p:nvPr>
        </p:nvSpPr>
        <p:spPr>
          <a:xfrm>
            <a:off x="5205095" y="268351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6</a:t>
            </a:r>
            <a:endParaRPr lang="en-US" altLang="zh-CN" sz="1000"/>
          </a:p>
        </p:txBody>
      </p:sp>
      <p:sp>
        <p:nvSpPr>
          <p:cNvPr id="61" name="圆角矩形 60"/>
          <p:cNvSpPr/>
          <p:nvPr>
            <p:custDataLst>
              <p:tags r:id="rId25"/>
            </p:custDataLst>
          </p:nvPr>
        </p:nvSpPr>
        <p:spPr>
          <a:xfrm>
            <a:off x="5205095" y="3360420"/>
            <a:ext cx="568960" cy="237490"/>
          </a:xfrm>
          <a:prstGeom prst="round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7</a:t>
            </a:r>
            <a:endParaRPr lang="en-US" altLang="zh-CN" sz="1000"/>
          </a:p>
        </p:txBody>
      </p:sp>
      <p:sp>
        <p:nvSpPr>
          <p:cNvPr id="62" name="圆角矩形 61"/>
          <p:cNvSpPr/>
          <p:nvPr>
            <p:custDataLst>
              <p:tags r:id="rId26"/>
            </p:custDataLst>
          </p:nvPr>
        </p:nvSpPr>
        <p:spPr>
          <a:xfrm>
            <a:off x="5859780" y="1943100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63" name="圆角矩形 62"/>
          <p:cNvSpPr/>
          <p:nvPr>
            <p:custDataLst>
              <p:tags r:id="rId27"/>
            </p:custDataLst>
          </p:nvPr>
        </p:nvSpPr>
        <p:spPr>
          <a:xfrm>
            <a:off x="5845810" y="2675890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64" name="圆角矩形 63"/>
          <p:cNvSpPr/>
          <p:nvPr>
            <p:custDataLst>
              <p:tags r:id="rId28"/>
            </p:custDataLst>
          </p:nvPr>
        </p:nvSpPr>
        <p:spPr>
          <a:xfrm>
            <a:off x="5859780" y="3353435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65" name="圆角矩形 64"/>
          <p:cNvSpPr/>
          <p:nvPr>
            <p:custDataLst>
              <p:tags r:id="rId29"/>
            </p:custDataLst>
          </p:nvPr>
        </p:nvSpPr>
        <p:spPr>
          <a:xfrm>
            <a:off x="7023735" y="1934845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7</a:t>
            </a:r>
            <a:endParaRPr lang="en-US" altLang="zh-CN" sz="1000"/>
          </a:p>
        </p:txBody>
      </p:sp>
      <p:sp>
        <p:nvSpPr>
          <p:cNvPr id="66" name="圆角矩形 65"/>
          <p:cNvSpPr/>
          <p:nvPr>
            <p:custDataLst>
              <p:tags r:id="rId30"/>
            </p:custDataLst>
          </p:nvPr>
        </p:nvSpPr>
        <p:spPr>
          <a:xfrm>
            <a:off x="7023735" y="2683510"/>
            <a:ext cx="568960" cy="237490"/>
          </a:xfrm>
          <a:prstGeom prst="round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000"/>
              <a:t>任务</a:t>
            </a:r>
            <a:r>
              <a:rPr lang="en-US" altLang="zh-CN" sz="1000"/>
              <a:t>8</a:t>
            </a:r>
            <a:endParaRPr lang="en-US" altLang="zh-CN" sz="1000"/>
          </a:p>
        </p:txBody>
      </p:sp>
      <p:sp>
        <p:nvSpPr>
          <p:cNvPr id="67" name="圆角矩形 66"/>
          <p:cNvSpPr/>
          <p:nvPr>
            <p:custDataLst>
              <p:tags r:id="rId31"/>
            </p:custDataLst>
          </p:nvPr>
        </p:nvSpPr>
        <p:spPr>
          <a:xfrm>
            <a:off x="7671435" y="1932305"/>
            <a:ext cx="271780" cy="244475"/>
          </a:xfrm>
          <a:prstGeom prst="roundRect">
            <a:avLst/>
          </a:prstGeom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A</a:t>
            </a:r>
            <a:endParaRPr lang="en-US" altLang="zh-CN" sz="1000"/>
          </a:p>
        </p:txBody>
      </p:sp>
      <p:sp>
        <p:nvSpPr>
          <p:cNvPr id="68" name="圆角矩形 67"/>
          <p:cNvSpPr/>
          <p:nvPr>
            <p:custDataLst>
              <p:tags r:id="rId32"/>
            </p:custDataLst>
          </p:nvPr>
        </p:nvSpPr>
        <p:spPr>
          <a:xfrm>
            <a:off x="7671435" y="2668270"/>
            <a:ext cx="271780" cy="245110"/>
          </a:xfrm>
          <a:prstGeom prst="round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1000"/>
              <a:t>B</a:t>
            </a:r>
            <a:endParaRPr lang="en-US" altLang="zh-CN" sz="1000"/>
          </a:p>
        </p:txBody>
      </p:sp>
      <p:sp>
        <p:nvSpPr>
          <p:cNvPr id="70" name="文本框 69"/>
          <p:cNvSpPr txBox="1"/>
          <p:nvPr/>
        </p:nvSpPr>
        <p:spPr>
          <a:xfrm>
            <a:off x="1765935" y="3770630"/>
            <a:ext cx="6769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Stage1</a:t>
            </a:r>
            <a:endParaRPr lang="en-US" altLang="zh-CN" sz="1000"/>
          </a:p>
        </p:txBody>
      </p:sp>
      <p:sp>
        <p:nvSpPr>
          <p:cNvPr id="71" name="文本框 70"/>
          <p:cNvSpPr txBox="1"/>
          <p:nvPr>
            <p:custDataLst>
              <p:tags r:id="rId33"/>
            </p:custDataLst>
          </p:nvPr>
        </p:nvSpPr>
        <p:spPr>
          <a:xfrm>
            <a:off x="3540760" y="3770630"/>
            <a:ext cx="6769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Stage2</a:t>
            </a:r>
            <a:endParaRPr lang="en-US" altLang="zh-CN" sz="1000"/>
          </a:p>
        </p:txBody>
      </p:sp>
      <p:sp>
        <p:nvSpPr>
          <p:cNvPr id="72" name="文本框 71"/>
          <p:cNvSpPr txBox="1"/>
          <p:nvPr>
            <p:custDataLst>
              <p:tags r:id="rId34"/>
            </p:custDataLst>
          </p:nvPr>
        </p:nvSpPr>
        <p:spPr>
          <a:xfrm>
            <a:off x="5332095" y="3770630"/>
            <a:ext cx="6769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Stage3</a:t>
            </a:r>
            <a:endParaRPr lang="en-US" altLang="zh-CN" sz="1000"/>
          </a:p>
        </p:txBody>
      </p:sp>
      <p:sp>
        <p:nvSpPr>
          <p:cNvPr id="73" name="文本框 72"/>
          <p:cNvSpPr txBox="1"/>
          <p:nvPr>
            <p:custDataLst>
              <p:tags r:id="rId35"/>
            </p:custDataLst>
          </p:nvPr>
        </p:nvSpPr>
        <p:spPr>
          <a:xfrm>
            <a:off x="7190105" y="3770630"/>
            <a:ext cx="676910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Stage4</a:t>
            </a:r>
            <a:endParaRPr lang="en-US" altLang="zh-CN" sz="1000"/>
          </a:p>
        </p:txBody>
      </p:sp>
      <p:sp>
        <p:nvSpPr>
          <p:cNvPr id="75" name="矩形 74"/>
          <p:cNvSpPr/>
          <p:nvPr>
            <p:custDataLst>
              <p:tags r:id="rId36"/>
            </p:custDataLst>
          </p:nvPr>
        </p:nvSpPr>
        <p:spPr>
          <a:xfrm>
            <a:off x="3204210" y="1679575"/>
            <a:ext cx="1349375" cy="2407920"/>
          </a:xfrm>
          <a:prstGeom prst="rect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6" name="矩形 75"/>
          <p:cNvSpPr/>
          <p:nvPr>
            <p:custDataLst>
              <p:tags r:id="rId37"/>
            </p:custDataLst>
          </p:nvPr>
        </p:nvSpPr>
        <p:spPr>
          <a:xfrm>
            <a:off x="4977765" y="1679575"/>
            <a:ext cx="1349375" cy="2407920"/>
          </a:xfrm>
          <a:prstGeom prst="rect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7" name="矩形 76"/>
          <p:cNvSpPr/>
          <p:nvPr>
            <p:custDataLst>
              <p:tags r:id="rId38"/>
            </p:custDataLst>
          </p:nvPr>
        </p:nvSpPr>
        <p:spPr>
          <a:xfrm>
            <a:off x="6793230" y="1679575"/>
            <a:ext cx="1349375" cy="2407920"/>
          </a:xfrm>
          <a:prstGeom prst="rect">
            <a:avLst/>
          </a:prstGeom>
          <a:ln w="9525" cap="flat" cmpd="sng" algn="ctr">
            <a:solidFill>
              <a:schemeClr val="accent1"/>
            </a:solidFill>
            <a:prstDash val="dash"/>
          </a:ln>
        </p:spPr>
        <p:style>
          <a:lnRef idx="0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</a:rPr>
              <a:t>fuel network</a:t>
            </a:r>
            <a:endParaRPr lang="zh-CN" altLang="en-US" sz="2100" b="1">
              <a:solidFill>
                <a:schemeClr val="dk1"/>
              </a:solidFill>
              <a:ea typeface="宋体" charset="0"/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4339224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fuel</a:t>
            </a:r>
            <a:r>
              <a:rPr lang="en-US" altLang="zh-CN" sz="1000">
                <a:solidFill>
                  <a:srgbClr val="666666"/>
                </a:solidFill>
              </a:rPr>
              <a:t> </a:t>
            </a:r>
            <a:r>
              <a:rPr lang="zh-CN" sz="1000">
                <a:solidFill>
                  <a:srgbClr val="666666"/>
                </a:solidFill>
              </a:rPr>
              <a:t>network</a:t>
            </a:r>
            <a:endParaRPr lang="zh-CN"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6793440" y="436527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7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6777990" y="462652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>
            <a:off x="273236" y="4339235"/>
            <a:ext cx="852614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892381" y="445858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5376526" y="446519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22250" y="763905"/>
            <a:ext cx="8741410" cy="351218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  <a:ea typeface="宋体" charset="0"/>
              </a:rPr>
              <a:t>solana network live data </a:t>
            </a:r>
            <a:endParaRPr lang="en-US" altLang="zh-CN" sz="2100" b="1">
              <a:solidFill>
                <a:schemeClr val="dk1"/>
              </a:solidFill>
              <a:ea typeface="宋体" charset="0"/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4339224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sz="1000">
                <a:solidFill>
                  <a:srgbClr val="666666"/>
                </a:solidFill>
              </a:rPr>
              <a:t>solana.com</a:t>
            </a:r>
            <a:endParaRPr lang="en-US"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6793440" y="436527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6777990" y="462652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>
            <a:off x="273236" y="4339235"/>
            <a:ext cx="852614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892381" y="445858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5376526" y="446519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32180" y="896620"/>
            <a:ext cx="2718435" cy="30232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39260" y="583565"/>
            <a:ext cx="4084320" cy="364998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" name="Google Shape;117;p15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8" name="Google Shape;118;p15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Team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19" name="Google Shape;119;p15"/>
          <p:cNvSpPr txBox="1"/>
          <p:nvPr/>
        </p:nvSpPr>
        <p:spPr>
          <a:xfrm>
            <a:off x="134899" y="4567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20" name="Google Shape;120;p15"/>
          <p:cNvSpPr txBox="1"/>
          <p:nvPr/>
        </p:nvSpPr>
        <p:spPr>
          <a:xfrm>
            <a:off x="5873325" y="45672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21" name="Google Shape;121;p15"/>
          <p:cNvSpPr txBox="1"/>
          <p:nvPr/>
        </p:nvSpPr>
        <p:spPr>
          <a:xfrm>
            <a:off x="5857875" y="4828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22" name="Google Shape;122;p15"/>
          <p:cNvCxnSpPr/>
          <p:nvPr/>
        </p:nvCxnSpPr>
        <p:spPr>
          <a:xfrm rot="10800000" flipH="1">
            <a:off x="222436" y="454680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3" name="Google Shape;123;p15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24" name="Google Shape;124;p1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" name="Google Shape;126;p1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" name="Google Shape;127;p1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" name="Google Shape;128;p1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" name="Google Shape;129;p1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" name="Google Shape;130;p1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1" name="Google Shape;131;p1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2" name="Google Shape;132;p15"/>
          <p:cNvGrpSpPr/>
          <p:nvPr/>
        </p:nvGrpSpPr>
        <p:grpSpPr>
          <a:xfrm>
            <a:off x="3972266" y="4660513"/>
            <a:ext cx="371504" cy="330515"/>
            <a:chOff x="2250625" y="238125"/>
            <a:chExt cx="3052625" cy="2731525"/>
          </a:xfrm>
        </p:grpSpPr>
        <p:sp>
          <p:nvSpPr>
            <p:cNvPr id="133" name="Google Shape;133;p1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" name="Google Shape;134;p1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" name="Google Shape;135;p1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" name="Google Shape;136;p1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" name="Google Shape;137;p1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" name="Google Shape;138;p1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1" name="Google Shape;141;p15"/>
          <p:cNvGrpSpPr/>
          <p:nvPr/>
        </p:nvGrpSpPr>
        <p:grpSpPr>
          <a:xfrm>
            <a:off x="4456411" y="4667124"/>
            <a:ext cx="1051088" cy="330453"/>
            <a:chOff x="241550" y="3361525"/>
            <a:chExt cx="7044825" cy="2094125"/>
          </a:xfrm>
        </p:grpSpPr>
        <p:sp>
          <p:nvSpPr>
            <p:cNvPr id="142" name="Google Shape;142;p15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" name="Google Shape;143;p15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" name="Google Shape;144;p15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5" name="Google Shape;145;p15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" name="Google Shape;146;p15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" name="Google Shape;147;p15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" name="Google Shape;148;p15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" name="Google Shape;151;p15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" name="Google Shape;152;p15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" name="Google Shape;156;p15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" name="Google Shape;157;p15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" name="Google Shape;158;p15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59" name="Google Shape;159;p15"/>
          <p:cNvGraphicFramePr/>
          <p:nvPr/>
        </p:nvGraphicFramePr>
        <p:xfrm>
          <a:off x="277825" y="715525"/>
          <a:ext cx="7064300" cy="313762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2369300"/>
                <a:gridCol w="4695000"/>
              </a:tblGrid>
              <a:tr h="754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Core Team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George·Tom·Aaron·Liam·Roger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42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Dev Ops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Marcel-Front End Developer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Steve-Front End Developer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Daniel-Smart Contract Engineer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Roy-SmartContracts/BackEnd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JD-Junior Developer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7548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Director of Communications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Isaac Prada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42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DAO Admin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Hung Vu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426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Support Staff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Konstantin·Ed·HungVu·Dodge·Masterexit·0xStorm</a:t>
                      </a:r>
                      <a:endParaRPr sz="13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  <a:ea typeface="宋体" charset="0"/>
              </a:rPr>
              <a:t>aptos network data &amp; ecosystem </a:t>
            </a:r>
            <a:endParaRPr lang="en-US" altLang="zh-CN" sz="2100" b="1">
              <a:solidFill>
                <a:schemeClr val="dk1"/>
              </a:solidFill>
              <a:ea typeface="宋体" charset="0"/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4339224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aptos</a:t>
            </a:r>
            <a:r>
              <a:rPr lang="en-US" altLang="zh-CN" sz="1000">
                <a:solidFill>
                  <a:srgbClr val="666666"/>
                </a:solidFill>
              </a:rPr>
              <a:t> </a:t>
            </a:r>
            <a:r>
              <a:rPr lang="zh-CN" sz="1000">
                <a:solidFill>
                  <a:srgbClr val="666666"/>
                </a:solidFill>
              </a:rPr>
              <a:t>foundation</a:t>
            </a:r>
            <a:r>
              <a:rPr lang="en-US" altLang="zh-CN" sz="1000">
                <a:solidFill>
                  <a:srgbClr val="666666"/>
                </a:solidFill>
              </a:rPr>
              <a:t>, rootdata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6793440" y="436527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15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6777990" y="462652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>
            <a:off x="273236" y="4339235"/>
            <a:ext cx="852614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892381" y="445858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5376526" y="446519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" name="图片 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81305" y="942975"/>
            <a:ext cx="3937635" cy="31775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4286885" y="1214755"/>
            <a:ext cx="4766310" cy="2633345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5" name="Google Shape;655;p27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56" name="Google Shape;656;p27"/>
          <p:cNvSpPr txBox="1"/>
          <p:nvPr/>
        </p:nvSpPr>
        <p:spPr>
          <a:xfrm>
            <a:off x="718625" y="94625"/>
            <a:ext cx="811050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2100" b="1">
                <a:solidFill>
                  <a:schemeClr val="dk1"/>
                </a:solidFill>
                <a:ea typeface="宋体" charset="0"/>
              </a:rPr>
              <a:t>solana community </a:t>
            </a:r>
            <a:endParaRPr lang="en-US" altLang="zh-CN" sz="2100" b="1">
              <a:solidFill>
                <a:schemeClr val="dk1"/>
              </a:solidFill>
              <a:ea typeface="宋体" charset="0"/>
            </a:endParaRPr>
          </a:p>
        </p:txBody>
      </p:sp>
      <p:sp>
        <p:nvSpPr>
          <p:cNvPr id="657" name="Google Shape;657;p27"/>
          <p:cNvSpPr txBox="1"/>
          <p:nvPr/>
        </p:nvSpPr>
        <p:spPr>
          <a:xfrm>
            <a:off x="185699" y="4339224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sz="1000">
                <a:solidFill>
                  <a:srgbClr val="666666"/>
                </a:solidFill>
              </a:rPr>
              <a:t>solana.com</a:t>
            </a:r>
            <a:endParaRPr lang="en-US" sz="1000">
              <a:solidFill>
                <a:srgbClr val="666666"/>
              </a:solidFill>
            </a:endParaRPr>
          </a:p>
        </p:txBody>
      </p:sp>
      <p:sp>
        <p:nvSpPr>
          <p:cNvPr id="658" name="Google Shape;658;p27"/>
          <p:cNvSpPr txBox="1"/>
          <p:nvPr/>
        </p:nvSpPr>
        <p:spPr>
          <a:xfrm>
            <a:off x="6793440" y="436527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12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659" name="Google Shape;659;p27"/>
          <p:cNvSpPr txBox="1"/>
          <p:nvPr/>
        </p:nvSpPr>
        <p:spPr>
          <a:xfrm>
            <a:off x="6777990" y="462652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660" name="Google Shape;660;p27"/>
          <p:cNvCxnSpPr/>
          <p:nvPr/>
        </p:nvCxnSpPr>
        <p:spPr>
          <a:xfrm>
            <a:off x="273236" y="4339235"/>
            <a:ext cx="852614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61" name="Google Shape;661;p2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662" name="Google Shape;662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3" name="Google Shape;663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4" name="Google Shape;664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5" name="Google Shape;665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6" name="Google Shape;666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7" name="Google Shape;667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8" name="Google Shape;668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69" name="Google Shape;669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0" name="Google Shape;670;p27"/>
          <p:cNvGrpSpPr/>
          <p:nvPr/>
        </p:nvGrpSpPr>
        <p:grpSpPr>
          <a:xfrm>
            <a:off x="4892381" y="4458583"/>
            <a:ext cx="371504" cy="330515"/>
            <a:chOff x="2250625" y="238125"/>
            <a:chExt cx="3052625" cy="2731525"/>
          </a:xfrm>
        </p:grpSpPr>
        <p:sp>
          <p:nvSpPr>
            <p:cNvPr id="671" name="Google Shape;671;p2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2" name="Google Shape;672;p2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3" name="Google Shape;673;p2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4" name="Google Shape;674;p2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5" name="Google Shape;675;p2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6" name="Google Shape;676;p2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7" name="Google Shape;677;p2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78" name="Google Shape;678;p2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679" name="Google Shape;679;p27"/>
          <p:cNvGrpSpPr/>
          <p:nvPr/>
        </p:nvGrpSpPr>
        <p:grpSpPr>
          <a:xfrm>
            <a:off x="5376526" y="4465194"/>
            <a:ext cx="1051088" cy="330453"/>
            <a:chOff x="241550" y="3361525"/>
            <a:chExt cx="7044825" cy="2094125"/>
          </a:xfrm>
        </p:grpSpPr>
        <p:sp>
          <p:nvSpPr>
            <p:cNvPr id="680" name="Google Shape;680;p2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1" name="Google Shape;681;p2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2" name="Google Shape;682;p2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3" name="Google Shape;683;p2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4" name="Google Shape;684;p2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5" name="Google Shape;685;p2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6" name="Google Shape;686;p2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7" name="Google Shape;687;p2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8" name="Google Shape;688;p2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89" name="Google Shape;689;p2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0" name="Google Shape;690;p2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1" name="Google Shape;691;p2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2" name="Google Shape;692;p2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3" name="Google Shape;693;p2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4" name="Google Shape;694;p2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5" name="Google Shape;695;p2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696" name="Google Shape;696;p2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468755" y="610870"/>
            <a:ext cx="5706110" cy="3611880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1" name="Google Shape;701;p2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22427" y="493023"/>
            <a:ext cx="8678100" cy="394734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02" name="Google Shape;702;p2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3" name="Google Shape;703;p28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LayerZero/Stargate Integration Flow Chart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704" name="Google Shape;704;p28"/>
          <p:cNvSpPr txBox="1"/>
          <p:nvPr/>
        </p:nvSpPr>
        <p:spPr>
          <a:xfrm>
            <a:off x="134899" y="44147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705" name="Google Shape;705;p28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706" name="Google Shape;706;p28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707" name="Google Shape;707;p2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08" name="Google Shape;708;p2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709" name="Google Shape;709;p2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0" name="Google Shape;710;p2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1" name="Google Shape;711;p2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2" name="Google Shape;712;p2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3" name="Google Shape;713;p2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4" name="Google Shape;714;p2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5" name="Google Shape;715;p2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6" name="Google Shape;716;p2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17" name="Google Shape;717;p28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718" name="Google Shape;718;p2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19" name="Google Shape;719;p2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0" name="Google Shape;720;p2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1" name="Google Shape;721;p2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2" name="Google Shape;722;p2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3" name="Google Shape;723;p2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4" name="Google Shape;724;p2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5" name="Google Shape;725;p2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26" name="Google Shape;726;p28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727" name="Google Shape;727;p2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8" name="Google Shape;728;p2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29" name="Google Shape;729;p2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0" name="Google Shape;730;p2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1" name="Google Shape;731;p2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2" name="Google Shape;732;p2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3" name="Google Shape;733;p2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4" name="Google Shape;734;p2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5" name="Google Shape;735;p2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6" name="Google Shape;736;p2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7" name="Google Shape;737;p2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8" name="Google Shape;738;p2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39" name="Google Shape;739;p2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0" name="Google Shape;740;p2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1" name="Google Shape;741;p2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2" name="Google Shape;742;p2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43" name="Google Shape;743;p2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48" name="Google Shape;748;p29"/>
          <p:cNvCxnSpPr/>
          <p:nvPr/>
        </p:nvCxnSpPr>
        <p:spPr>
          <a:xfrm rot="10800000" flipH="1">
            <a:off x="222436" y="3414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49" name="Google Shape;749;p29"/>
          <p:cNvSpPr txBox="1"/>
          <p:nvPr/>
        </p:nvSpPr>
        <p:spPr>
          <a:xfrm>
            <a:off x="5400675" y="36854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750" name="Google Shape;750;p29"/>
          <p:cNvCxnSpPr/>
          <p:nvPr/>
        </p:nvCxnSpPr>
        <p:spPr>
          <a:xfrm rot="10800000" flipH="1">
            <a:off x="222436" y="3388800"/>
            <a:ext cx="7140000" cy="354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51" name="Google Shape;751;p29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752" name="Google Shape;752;p2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3" name="Google Shape;753;p2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4" name="Google Shape;754;p2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5" name="Google Shape;755;p2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6" name="Google Shape;756;p2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7" name="Google Shape;757;p2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8" name="Google Shape;758;p2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59" name="Google Shape;759;p2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60" name="Google Shape;760;p29"/>
          <p:cNvGrpSpPr/>
          <p:nvPr/>
        </p:nvGrpSpPr>
        <p:grpSpPr>
          <a:xfrm>
            <a:off x="3515066" y="3517513"/>
            <a:ext cx="371504" cy="330515"/>
            <a:chOff x="2250625" y="238125"/>
            <a:chExt cx="3052625" cy="2731525"/>
          </a:xfrm>
        </p:grpSpPr>
        <p:sp>
          <p:nvSpPr>
            <p:cNvPr id="761" name="Google Shape;761;p2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2" name="Google Shape;762;p2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3" name="Google Shape;763;p2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4" name="Google Shape;764;p2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5" name="Google Shape;765;p2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6" name="Google Shape;766;p2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7" name="Google Shape;767;p2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68" name="Google Shape;768;p2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769" name="Google Shape;769;p29"/>
          <p:cNvGrpSpPr/>
          <p:nvPr/>
        </p:nvGrpSpPr>
        <p:grpSpPr>
          <a:xfrm>
            <a:off x="3999211" y="3524124"/>
            <a:ext cx="1051088" cy="330453"/>
            <a:chOff x="241550" y="3361525"/>
            <a:chExt cx="7044825" cy="2094125"/>
          </a:xfrm>
        </p:grpSpPr>
        <p:sp>
          <p:nvSpPr>
            <p:cNvPr id="770" name="Google Shape;770;p29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1" name="Google Shape;771;p29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2" name="Google Shape;772;p29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3" name="Google Shape;773;p29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4" name="Google Shape;774;p29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5" name="Google Shape;775;p29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6" name="Google Shape;776;p29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7" name="Google Shape;777;p29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8" name="Google Shape;778;p29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79" name="Google Shape;779;p29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0" name="Google Shape;780;p29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1" name="Google Shape;781;p29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2" name="Google Shape;782;p29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3" name="Google Shape;783;p29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4" name="Google Shape;784;p29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5" name="Google Shape;785;p29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786" name="Google Shape;786;p29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787" name="Google Shape;787;p29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Radiant TVL Ranking</a:t>
            </a:r>
            <a:endParaRPr sz="2100" b="1">
              <a:solidFill>
                <a:srgbClr val="000000"/>
              </a:solidFill>
            </a:endParaRPr>
          </a:p>
        </p:txBody>
      </p:sp>
      <p:graphicFrame>
        <p:nvGraphicFramePr>
          <p:cNvPr id="788" name="Google Shape;788;p29"/>
          <p:cNvGraphicFramePr/>
          <p:nvPr/>
        </p:nvGraphicFramePr>
        <p:xfrm>
          <a:off x="222419" y="813126"/>
          <a:ext cx="713250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3213550"/>
                <a:gridCol w="3918950"/>
              </a:tblGrid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Ranking</a:t>
                      </a:r>
                      <a:endParaRPr lang="zh-CN"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</a:tr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DeFi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21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Lending (all chians)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6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Lending (Arbitrum)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1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4713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Lending (BSC)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3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789" name="Google Shape;789;p29"/>
          <p:cNvSpPr txBox="1"/>
          <p:nvPr/>
        </p:nvSpPr>
        <p:spPr>
          <a:xfrm>
            <a:off x="134899" y="3424189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Defillama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790" name="Google Shape;790;p29"/>
          <p:cNvSpPr txBox="1"/>
          <p:nvPr/>
        </p:nvSpPr>
        <p:spPr>
          <a:xfrm>
            <a:off x="5416125" y="3424200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5" name="Google Shape;795;p30"/>
          <p:cNvCxnSpPr/>
          <p:nvPr/>
        </p:nvCxnSpPr>
        <p:spPr>
          <a:xfrm rot="10800000" flipH="1">
            <a:off x="174311" y="44389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6" name="Google Shape;796;p30"/>
          <p:cNvSpPr txBox="1"/>
          <p:nvPr/>
        </p:nvSpPr>
        <p:spPr>
          <a:xfrm>
            <a:off x="6038350" y="47101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797" name="Google Shape;797;p30"/>
          <p:cNvCxnSpPr/>
          <p:nvPr/>
        </p:nvCxnSpPr>
        <p:spPr>
          <a:xfrm rot="10800000" flipH="1">
            <a:off x="184836" y="4417050"/>
            <a:ext cx="7682400" cy="177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798" name="Google Shape;798;p30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799" name="Google Shape;799;p3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0" name="Google Shape;800;p3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1" name="Google Shape;801;p3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2" name="Google Shape;802;p3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3" name="Google Shape;803;p3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4" name="Google Shape;804;p3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5" name="Google Shape;805;p3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6" name="Google Shape;806;p3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07" name="Google Shape;807;p30"/>
          <p:cNvGrpSpPr/>
          <p:nvPr/>
        </p:nvGrpSpPr>
        <p:grpSpPr>
          <a:xfrm>
            <a:off x="4152741" y="4542188"/>
            <a:ext cx="371504" cy="330515"/>
            <a:chOff x="2250625" y="238125"/>
            <a:chExt cx="3052625" cy="2731525"/>
          </a:xfrm>
        </p:grpSpPr>
        <p:sp>
          <p:nvSpPr>
            <p:cNvPr id="808" name="Google Shape;808;p3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09" name="Google Shape;809;p3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0" name="Google Shape;810;p3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1" name="Google Shape;811;p3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2" name="Google Shape;812;p3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3" name="Google Shape;813;p3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4" name="Google Shape;814;p3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5" name="Google Shape;815;p3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16" name="Google Shape;816;p30"/>
          <p:cNvGrpSpPr/>
          <p:nvPr/>
        </p:nvGrpSpPr>
        <p:grpSpPr>
          <a:xfrm>
            <a:off x="4636886" y="4548799"/>
            <a:ext cx="1051088" cy="330453"/>
            <a:chOff x="241550" y="3361525"/>
            <a:chExt cx="7044825" cy="2094125"/>
          </a:xfrm>
        </p:grpSpPr>
        <p:sp>
          <p:nvSpPr>
            <p:cNvPr id="817" name="Google Shape;817;p30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8" name="Google Shape;818;p30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19" name="Google Shape;819;p30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0" name="Google Shape;820;p30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1" name="Google Shape;821;p30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2" name="Google Shape;822;p30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3" name="Google Shape;823;p30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4" name="Google Shape;824;p30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5" name="Google Shape;825;p30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6" name="Google Shape;826;p30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7" name="Google Shape;827;p30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8" name="Google Shape;828;p30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29" name="Google Shape;829;p30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0" name="Google Shape;830;p30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1" name="Google Shape;831;p30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2" name="Google Shape;832;p30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33" name="Google Shape;833;p30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34" name="Google Shape;834;p30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Cross-chain Lending Competitive Space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835" name="Google Shape;835;p30"/>
          <p:cNvSpPr txBox="1"/>
          <p:nvPr/>
        </p:nvSpPr>
        <p:spPr>
          <a:xfrm>
            <a:off x="86774" y="444886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Tokenterminal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836" name="Google Shape;836;p30"/>
          <p:cNvSpPr txBox="1"/>
          <p:nvPr/>
        </p:nvSpPr>
        <p:spPr>
          <a:xfrm>
            <a:off x="6053800" y="44488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June 14, 2023</a:t>
            </a:r>
            <a:endParaRPr sz="1000">
              <a:solidFill>
                <a:srgbClr val="666666"/>
              </a:solidFill>
            </a:endParaRPr>
          </a:p>
        </p:txBody>
      </p:sp>
      <p:graphicFrame>
        <p:nvGraphicFramePr>
          <p:cNvPr id="837" name="Google Shape;837;p30"/>
          <p:cNvGraphicFramePr/>
          <p:nvPr/>
        </p:nvGraphicFramePr>
        <p:xfrm>
          <a:off x="287132" y="703664"/>
          <a:ext cx="7518950" cy="3438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2186350"/>
                <a:gridCol w="2666300"/>
                <a:gridCol w="2666300"/>
              </a:tblGrid>
              <a:tr h="382000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TVL</a:t>
                      </a:r>
                      <a:endParaRPr lang="zh-CN"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Status</a:t>
                      </a:r>
                      <a:endParaRPr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612.6M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Arbitrum, BSC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AAVE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9B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Multiple Chains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 Hub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9,291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Heco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Goledo Finance</a:t>
                      </a:r>
                      <a:endParaRPr lang="zh-CN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6.4M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Conflux Network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Cedro Finance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Testnet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Prime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Testnet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Tashi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Developing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Evmos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382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Compound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2.54B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Multiple Chains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841" name="Shape 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2" name="Google Shape;842;p31"/>
          <p:cNvCxnSpPr/>
          <p:nvPr/>
        </p:nvCxnSpPr>
        <p:spPr>
          <a:xfrm rot="10800000" flipH="1">
            <a:off x="-1044889" y="44389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43" name="Google Shape;843;p31"/>
          <p:cNvSpPr txBox="1"/>
          <p:nvPr/>
        </p:nvSpPr>
        <p:spPr>
          <a:xfrm>
            <a:off x="5885950" y="47101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844" name="Google Shape;844;p31"/>
          <p:cNvCxnSpPr/>
          <p:nvPr/>
        </p:nvCxnSpPr>
        <p:spPr>
          <a:xfrm rot="10800000" flipH="1">
            <a:off x="196275" y="4424775"/>
            <a:ext cx="7447500" cy="123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45" name="Google Shape;845;p31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846" name="Google Shape;846;p3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7" name="Google Shape;847;p3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8" name="Google Shape;848;p3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49" name="Google Shape;849;p3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0" name="Google Shape;850;p3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1" name="Google Shape;851;p3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2" name="Google Shape;852;p3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3" name="Google Shape;853;p3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54" name="Google Shape;854;p31"/>
          <p:cNvGrpSpPr/>
          <p:nvPr/>
        </p:nvGrpSpPr>
        <p:grpSpPr>
          <a:xfrm>
            <a:off x="4000341" y="4542188"/>
            <a:ext cx="371504" cy="330515"/>
            <a:chOff x="2250625" y="238125"/>
            <a:chExt cx="3052625" cy="2731525"/>
          </a:xfrm>
        </p:grpSpPr>
        <p:sp>
          <p:nvSpPr>
            <p:cNvPr id="855" name="Google Shape;855;p3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6" name="Google Shape;856;p3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7" name="Google Shape;857;p3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8" name="Google Shape;858;p3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59" name="Google Shape;859;p3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0" name="Google Shape;860;p3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1" name="Google Shape;861;p3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2" name="Google Shape;862;p3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863" name="Google Shape;863;p31"/>
          <p:cNvGrpSpPr/>
          <p:nvPr/>
        </p:nvGrpSpPr>
        <p:grpSpPr>
          <a:xfrm>
            <a:off x="4484486" y="4548799"/>
            <a:ext cx="1051088" cy="330453"/>
            <a:chOff x="241550" y="3361525"/>
            <a:chExt cx="7044825" cy="2094125"/>
          </a:xfrm>
        </p:grpSpPr>
        <p:sp>
          <p:nvSpPr>
            <p:cNvPr id="864" name="Google Shape;864;p31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5" name="Google Shape;865;p31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6" name="Google Shape;866;p31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7" name="Google Shape;867;p31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8" name="Google Shape;868;p31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69" name="Google Shape;869;p31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0" name="Google Shape;870;p31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1" name="Google Shape;871;p31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2" name="Google Shape;872;p31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3" name="Google Shape;873;p31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4" name="Google Shape;874;p31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5" name="Google Shape;875;p31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6" name="Google Shape;876;p31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7" name="Google Shape;877;p31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8" name="Google Shape;878;p31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79" name="Google Shape;879;p31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80" name="Google Shape;880;p31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881" name="Google Shape;881;p31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Token Allocation Version Differences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882" name="Google Shape;882;p31"/>
          <p:cNvSpPr txBox="1"/>
          <p:nvPr/>
        </p:nvSpPr>
        <p:spPr>
          <a:xfrm>
            <a:off x="86774" y="444886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Radiant Capital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883" name="Google Shape;883;p31"/>
          <p:cNvSpPr txBox="1"/>
          <p:nvPr/>
        </p:nvSpPr>
        <p:spPr>
          <a:xfrm>
            <a:off x="5901400" y="44488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graphicFrame>
        <p:nvGraphicFramePr>
          <p:cNvPr id="884" name="Google Shape;884;p31"/>
          <p:cNvGraphicFramePr/>
          <p:nvPr/>
        </p:nvGraphicFramePr>
        <p:xfrm>
          <a:off x="174294" y="732589"/>
          <a:ext cx="7123450" cy="3591175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2071350"/>
                <a:gridCol w="2526050"/>
                <a:gridCol w="2526050"/>
              </a:tblGrid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u="none" strike="noStrike" cap="none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V1</a:t>
                      </a:r>
                      <a:endParaRPr lang="zh-CN"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solidFill>
                            <a:srgbClr val="FFFFFF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V2</a:t>
                      </a:r>
                      <a:endParaRPr sz="1300" b="1">
                        <a:solidFill>
                          <a:srgbClr val="FFFFFF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244C9A"/>
                    </a:solidFill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Lenders</a:t>
                      </a: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 and Borrowers</a:t>
                      </a:r>
                      <a:endParaRPr sz="1300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50%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70% (+ community)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Pool2</a:t>
                      </a:r>
                      <a:endParaRPr sz="1300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20%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Team</a:t>
                      </a:r>
                      <a:endParaRPr sz="1300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20%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20%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Advisors &amp; Ecosystem</a:t>
                      </a:r>
                      <a:endParaRPr sz="1300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7%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7%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DEX and CEX Liquidity</a:t>
                      </a:r>
                      <a:endParaRPr sz="13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3%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3%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51302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RDNT DAO Reserve</a:t>
                      </a:r>
                      <a:endParaRPr sz="13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/>
                        <a:t>No formal allocation</a:t>
                      </a:r>
                      <a:endParaRPr lang="zh-CN"/>
                    </a:p>
                  </a:txBody>
                  <a:tcPr marL="28575" marR="28575" marT="0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89" name="Google Shape;889;p32"/>
          <p:cNvCxnSpPr/>
          <p:nvPr/>
        </p:nvCxnSpPr>
        <p:spPr>
          <a:xfrm rot="10800000" flipH="1">
            <a:off x="174311" y="44389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90" name="Google Shape;890;p32"/>
          <p:cNvSpPr txBox="1"/>
          <p:nvPr/>
        </p:nvSpPr>
        <p:spPr>
          <a:xfrm>
            <a:off x="7105150" y="47101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891" name="Google Shape;891;p32"/>
          <p:cNvCxnSpPr/>
          <p:nvPr/>
        </p:nvCxnSpPr>
        <p:spPr>
          <a:xfrm rot="10800000" flipH="1">
            <a:off x="184836" y="442485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92" name="Google Shape;892;p32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893" name="Google Shape;893;p3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4" name="Google Shape;894;p3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5" name="Google Shape;895;p3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6" name="Google Shape;896;p3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7" name="Google Shape;897;p3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8" name="Google Shape;898;p3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899" name="Google Shape;899;p3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0" name="Google Shape;900;p3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01" name="Google Shape;901;p32"/>
          <p:cNvGrpSpPr/>
          <p:nvPr/>
        </p:nvGrpSpPr>
        <p:grpSpPr>
          <a:xfrm>
            <a:off x="5219541" y="4542188"/>
            <a:ext cx="371504" cy="330515"/>
            <a:chOff x="2250625" y="238125"/>
            <a:chExt cx="3052625" cy="2731525"/>
          </a:xfrm>
        </p:grpSpPr>
        <p:sp>
          <p:nvSpPr>
            <p:cNvPr id="902" name="Google Shape;902;p3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3" name="Google Shape;903;p3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4" name="Google Shape;904;p3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5" name="Google Shape;905;p3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6" name="Google Shape;906;p3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7" name="Google Shape;907;p3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8" name="Google Shape;908;p3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09" name="Google Shape;909;p3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10" name="Google Shape;910;p32"/>
          <p:cNvGrpSpPr/>
          <p:nvPr/>
        </p:nvGrpSpPr>
        <p:grpSpPr>
          <a:xfrm>
            <a:off x="5703686" y="4548799"/>
            <a:ext cx="1051088" cy="330453"/>
            <a:chOff x="241550" y="3361525"/>
            <a:chExt cx="7044825" cy="2094125"/>
          </a:xfrm>
        </p:grpSpPr>
        <p:sp>
          <p:nvSpPr>
            <p:cNvPr id="911" name="Google Shape;911;p32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2" name="Google Shape;912;p32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3" name="Google Shape;913;p32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4" name="Google Shape;914;p32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5" name="Google Shape;915;p32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6" name="Google Shape;916;p32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7" name="Google Shape;917;p32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8" name="Google Shape;918;p32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19" name="Google Shape;919;p32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0" name="Google Shape;920;p32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1" name="Google Shape;921;p32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2" name="Google Shape;922;p32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3" name="Google Shape;923;p32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4" name="Google Shape;924;p32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5" name="Google Shape;925;p32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6" name="Google Shape;926;p32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27" name="Google Shape;927;p32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28" name="Google Shape;928;p32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Lending Competitive Space Key Metrics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929" name="Google Shape;929;p32"/>
          <p:cNvSpPr txBox="1"/>
          <p:nvPr/>
        </p:nvSpPr>
        <p:spPr>
          <a:xfrm>
            <a:off x="86774" y="444886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Tokenterminal 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sp>
        <p:nvSpPr>
          <p:cNvPr id="930" name="Google Shape;930;p32"/>
          <p:cNvSpPr txBox="1"/>
          <p:nvPr/>
        </p:nvSpPr>
        <p:spPr>
          <a:xfrm>
            <a:off x="7120600" y="44488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June 14, 2023</a:t>
            </a:r>
            <a:endParaRPr sz="1000">
              <a:solidFill>
                <a:srgbClr val="666666"/>
              </a:solidFill>
            </a:endParaRPr>
          </a:p>
        </p:txBody>
      </p:sp>
      <p:graphicFrame>
        <p:nvGraphicFramePr>
          <p:cNvPr id="931" name="Google Shape;931;p32"/>
          <p:cNvGraphicFramePr/>
          <p:nvPr/>
        </p:nvGraphicFramePr>
        <p:xfrm>
          <a:off x="184825" y="648275"/>
          <a:ext cx="8644300" cy="37766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3076350"/>
                <a:gridCol w="967200"/>
                <a:gridCol w="1657425"/>
                <a:gridCol w="1457375"/>
                <a:gridCol w="1485950"/>
              </a:tblGrid>
              <a:tr h="5127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Aave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Venus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Compound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323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TVL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577.51m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8.07b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1.1b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2.53b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48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Active Loans (Annualized)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365.3m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2660m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428.93m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770m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56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Active Loans/TVL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63%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33%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39%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518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MCap (Fully diluted)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261.66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890.76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105.85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278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56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Mcap/TVL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0.45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0.11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0.10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0.11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56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Revenue Annualized 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11.61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12.94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2.33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3.71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564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Users 30D (May)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36.8</a:t>
                      </a: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28.5</a:t>
                      </a: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191.46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99.43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3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TVL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577.51m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8.07b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1.1b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2.53b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36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Trading Volume (May)</a:t>
                      </a:r>
                      <a:endParaRPr sz="1200"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740.7m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1.2b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93.9m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141.5m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36" name="Google Shape;936;p33"/>
          <p:cNvCxnSpPr/>
          <p:nvPr/>
        </p:nvCxnSpPr>
        <p:spPr>
          <a:xfrm rot="10800000" flipH="1">
            <a:off x="96299" y="367022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37" name="Google Shape;937;p33"/>
          <p:cNvSpPr txBox="1"/>
          <p:nvPr/>
        </p:nvSpPr>
        <p:spPr>
          <a:xfrm>
            <a:off x="5503137" y="39413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938" name="Google Shape;938;p33"/>
          <p:cNvCxnSpPr/>
          <p:nvPr/>
        </p:nvCxnSpPr>
        <p:spPr>
          <a:xfrm>
            <a:off x="174311" y="3610125"/>
            <a:ext cx="7302600" cy="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39" name="Google Shape;939;p33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940" name="Google Shape;940;p3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1" name="Google Shape;941;p3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2" name="Google Shape;942;p3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3" name="Google Shape;943;p3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4" name="Google Shape;944;p3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5" name="Google Shape;945;p3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6" name="Google Shape;946;p3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47" name="Google Shape;947;p3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48" name="Google Shape;948;p33"/>
          <p:cNvGrpSpPr/>
          <p:nvPr/>
        </p:nvGrpSpPr>
        <p:grpSpPr>
          <a:xfrm>
            <a:off x="3617529" y="3773438"/>
            <a:ext cx="371504" cy="330515"/>
            <a:chOff x="2250625" y="238125"/>
            <a:chExt cx="3052625" cy="2731525"/>
          </a:xfrm>
        </p:grpSpPr>
        <p:sp>
          <p:nvSpPr>
            <p:cNvPr id="949" name="Google Shape;949;p3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0" name="Google Shape;950;p3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1" name="Google Shape;951;p3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2" name="Google Shape;952;p3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3" name="Google Shape;953;p3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4" name="Google Shape;954;p3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5" name="Google Shape;955;p3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6" name="Google Shape;956;p3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57" name="Google Shape;957;p33"/>
          <p:cNvGrpSpPr/>
          <p:nvPr/>
        </p:nvGrpSpPr>
        <p:grpSpPr>
          <a:xfrm>
            <a:off x="4101674" y="3780049"/>
            <a:ext cx="1051088" cy="330453"/>
            <a:chOff x="241550" y="3361525"/>
            <a:chExt cx="7044825" cy="2094125"/>
          </a:xfrm>
        </p:grpSpPr>
        <p:sp>
          <p:nvSpPr>
            <p:cNvPr id="958" name="Google Shape;958;p33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59" name="Google Shape;959;p33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0" name="Google Shape;960;p33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1" name="Google Shape;961;p33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2" name="Google Shape;962;p33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3" name="Google Shape;963;p33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4" name="Google Shape;964;p33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5" name="Google Shape;965;p33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6" name="Google Shape;966;p33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7" name="Google Shape;967;p33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8" name="Google Shape;968;p33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69" name="Google Shape;969;p33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0" name="Google Shape;970;p33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1" name="Google Shape;971;p33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2" name="Google Shape;972;p33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3" name="Google Shape;973;p33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74" name="Google Shape;974;p33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975" name="Google Shape;975;p33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Radiant v.s. AAVE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976" name="Google Shape;976;p33"/>
          <p:cNvSpPr txBox="1"/>
          <p:nvPr/>
        </p:nvSpPr>
        <p:spPr>
          <a:xfrm>
            <a:off x="161162" y="368011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Dune,</a:t>
            </a:r>
            <a:r>
              <a:rPr lang="zh-CN" sz="1000">
                <a:solidFill>
                  <a:srgbClr val="666666"/>
                </a:solidFill>
              </a:rPr>
              <a:t> aavescan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graphicFrame>
        <p:nvGraphicFramePr>
          <p:cNvPr id="977" name="Google Shape;977;p33"/>
          <p:cNvGraphicFramePr/>
          <p:nvPr/>
        </p:nvGraphicFramePr>
        <p:xfrm>
          <a:off x="185350" y="768750"/>
          <a:ext cx="716195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3054100"/>
                <a:gridCol w="2053925"/>
                <a:gridCol w="2053925"/>
              </a:tblGrid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Radiant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AAVE(on arbitrum)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WBTC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42.47%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12.68%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WETH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55.92%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48.78%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DAI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61.82%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58.52%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USDC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61.52%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75.03%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78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USDT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62.10%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78.74%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sp>
        <p:nvSpPr>
          <p:cNvPr id="978" name="Google Shape;978;p33"/>
          <p:cNvSpPr txBox="1"/>
          <p:nvPr/>
        </p:nvSpPr>
        <p:spPr>
          <a:xfrm>
            <a:off x="5503137" y="3684350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979" name="Google Shape;979;p33"/>
          <p:cNvSpPr txBox="1"/>
          <p:nvPr/>
        </p:nvSpPr>
        <p:spPr>
          <a:xfrm>
            <a:off x="718625" y="425875"/>
            <a:ext cx="8110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chemeClr val="dk2"/>
                </a:solidFill>
              </a:rPr>
              <a:t>Utilization Rate Comparison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84" name="Google Shape;984;p34"/>
          <p:cNvCxnSpPr/>
          <p:nvPr/>
        </p:nvCxnSpPr>
        <p:spPr>
          <a:xfrm rot="10800000" flipH="1">
            <a:off x="96299" y="321302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85" name="Google Shape;985;p34"/>
          <p:cNvSpPr txBox="1"/>
          <p:nvPr/>
        </p:nvSpPr>
        <p:spPr>
          <a:xfrm>
            <a:off x="5503137" y="34841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986" name="Google Shape;986;p34"/>
          <p:cNvCxnSpPr/>
          <p:nvPr/>
        </p:nvCxnSpPr>
        <p:spPr>
          <a:xfrm>
            <a:off x="174311" y="3152925"/>
            <a:ext cx="7302600" cy="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987" name="Google Shape;987;p34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988" name="Google Shape;988;p3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89" name="Google Shape;989;p3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0" name="Google Shape;990;p3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1" name="Google Shape;991;p3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2" name="Google Shape;992;p3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3" name="Google Shape;993;p3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4" name="Google Shape;994;p3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5" name="Google Shape;995;p3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996" name="Google Shape;996;p34"/>
          <p:cNvGrpSpPr/>
          <p:nvPr/>
        </p:nvGrpSpPr>
        <p:grpSpPr>
          <a:xfrm>
            <a:off x="3617529" y="3316238"/>
            <a:ext cx="371504" cy="330515"/>
            <a:chOff x="2250625" y="238125"/>
            <a:chExt cx="3052625" cy="2731525"/>
          </a:xfrm>
        </p:grpSpPr>
        <p:sp>
          <p:nvSpPr>
            <p:cNvPr id="997" name="Google Shape;997;p3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8" name="Google Shape;998;p3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999" name="Google Shape;999;p3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0" name="Google Shape;1000;p3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1" name="Google Shape;1001;p3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2" name="Google Shape;1002;p3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3" name="Google Shape;1003;p3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4" name="Google Shape;1004;p3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05" name="Google Shape;1005;p34"/>
          <p:cNvGrpSpPr/>
          <p:nvPr/>
        </p:nvGrpSpPr>
        <p:grpSpPr>
          <a:xfrm>
            <a:off x="4101674" y="3322849"/>
            <a:ext cx="1051088" cy="330453"/>
            <a:chOff x="241550" y="3361525"/>
            <a:chExt cx="7044825" cy="2094125"/>
          </a:xfrm>
        </p:grpSpPr>
        <p:sp>
          <p:nvSpPr>
            <p:cNvPr id="1006" name="Google Shape;1006;p34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7" name="Google Shape;1007;p34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8" name="Google Shape;1008;p34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09" name="Google Shape;1009;p34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0" name="Google Shape;1010;p34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1" name="Google Shape;1011;p34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2" name="Google Shape;1012;p34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3" name="Google Shape;1013;p34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4" name="Google Shape;1014;p34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5" name="Google Shape;1015;p34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6" name="Google Shape;1016;p34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7" name="Google Shape;1017;p34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8" name="Google Shape;1018;p34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19" name="Google Shape;1019;p34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0" name="Google Shape;1020;p34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1" name="Google Shape;1021;p34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22" name="Google Shape;1022;p34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23" name="Google Shape;1023;p34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 panose="020B0604020202090204"/>
              <a:buNone/>
            </a:pPr>
            <a:r>
              <a:rPr lang="zh-CN" sz="2100" b="1"/>
              <a:t>Radiant Utilization Rate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1024" name="Google Shape;1024;p34"/>
          <p:cNvSpPr txBox="1"/>
          <p:nvPr/>
        </p:nvSpPr>
        <p:spPr>
          <a:xfrm>
            <a:off x="161162" y="322291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 panose="020B0604020202090204"/>
              <a:buNone/>
            </a:pPr>
            <a:r>
              <a:rPr lang="zh-CN" sz="1000" b="0" i="0" u="none" strike="noStrike" cap="none">
                <a:solidFill>
                  <a:srgbClr val="666666"/>
                </a:solidFill>
                <a:latin typeface="Arial" panose="020B0604020202090204"/>
                <a:ea typeface="Arial" panose="020B0604020202090204"/>
                <a:cs typeface="Arial" panose="020B0604020202090204"/>
                <a:sym typeface="Arial" panose="020B0604020202090204"/>
              </a:rPr>
              <a:t>Source: Dune</a:t>
            </a:r>
            <a:endParaRPr sz="1000" b="0" i="0" u="none" strike="noStrike" cap="none">
              <a:solidFill>
                <a:srgbClr val="666666"/>
              </a:solidFill>
              <a:latin typeface="Arial" panose="020B0604020202090204"/>
              <a:ea typeface="Arial" panose="020B0604020202090204"/>
              <a:cs typeface="Arial" panose="020B0604020202090204"/>
              <a:sym typeface="Arial" panose="020B0604020202090204"/>
            </a:endParaRPr>
          </a:p>
        </p:txBody>
      </p:sp>
      <p:graphicFrame>
        <p:nvGraphicFramePr>
          <p:cNvPr id="1025" name="Google Shape;1025;p34"/>
          <p:cNvGraphicFramePr/>
          <p:nvPr/>
        </p:nvGraphicFramePr>
        <p:xfrm>
          <a:off x="185350" y="929638"/>
          <a:ext cx="459015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957400"/>
                <a:gridCol w="1316375"/>
                <a:gridCol w="1316375"/>
              </a:tblGrid>
              <a:tr h="483700"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Monthly Average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Assumption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48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StabeCoins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</a:t>
                      </a: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2.48%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73</a:t>
                      </a: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8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BTC/ETH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52.7%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50</a:t>
                      </a: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83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Alt L1/L2</a:t>
                      </a:r>
                      <a:endParaRPr b="1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57.18</a:t>
                      </a: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50%</a:t>
                      </a:r>
                      <a:endParaRPr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sp>
        <p:nvSpPr>
          <p:cNvPr id="1026" name="Google Shape;1026;p34"/>
          <p:cNvSpPr txBox="1"/>
          <p:nvPr/>
        </p:nvSpPr>
        <p:spPr>
          <a:xfrm>
            <a:off x="5503137" y="3227150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030" name="Shape 10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31" name="Google Shape;1031;p35"/>
          <p:cNvCxnSpPr/>
          <p:nvPr/>
        </p:nvCxnSpPr>
        <p:spPr>
          <a:xfrm rot="10800000" flipH="1">
            <a:off x="178936" y="4282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2" name="Google Shape;1032;p35"/>
          <p:cNvSpPr txBox="1"/>
          <p:nvPr/>
        </p:nvSpPr>
        <p:spPr>
          <a:xfrm>
            <a:off x="7109775" y="45534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033" name="Google Shape;1033;p35"/>
          <p:cNvCxnSpPr/>
          <p:nvPr/>
        </p:nvCxnSpPr>
        <p:spPr>
          <a:xfrm rot="10800000" flipH="1">
            <a:off x="178936" y="4282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34" name="Google Shape;1034;p35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035" name="Google Shape;1035;p3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6" name="Google Shape;1036;p3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7" name="Google Shape;1037;p3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8" name="Google Shape;1038;p3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39" name="Google Shape;1039;p3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0" name="Google Shape;1040;p3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1" name="Google Shape;1041;p3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2" name="Google Shape;1042;p3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43" name="Google Shape;1043;p35"/>
          <p:cNvGrpSpPr/>
          <p:nvPr/>
        </p:nvGrpSpPr>
        <p:grpSpPr>
          <a:xfrm>
            <a:off x="5224166" y="4385488"/>
            <a:ext cx="371504" cy="330515"/>
            <a:chOff x="2250625" y="238125"/>
            <a:chExt cx="3052625" cy="2731525"/>
          </a:xfrm>
        </p:grpSpPr>
        <p:sp>
          <p:nvSpPr>
            <p:cNvPr id="1044" name="Google Shape;1044;p3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5" name="Google Shape;1045;p3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6" name="Google Shape;1046;p3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7" name="Google Shape;1047;p3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8" name="Google Shape;1048;p3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49" name="Google Shape;1049;p3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0" name="Google Shape;1050;p3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1" name="Google Shape;1051;p3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52" name="Google Shape;1052;p35"/>
          <p:cNvGrpSpPr/>
          <p:nvPr/>
        </p:nvGrpSpPr>
        <p:grpSpPr>
          <a:xfrm>
            <a:off x="5708311" y="4392099"/>
            <a:ext cx="1051088" cy="330453"/>
            <a:chOff x="241550" y="3361525"/>
            <a:chExt cx="7044825" cy="2094125"/>
          </a:xfrm>
        </p:grpSpPr>
        <p:sp>
          <p:nvSpPr>
            <p:cNvPr id="1053" name="Google Shape;1053;p35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4" name="Google Shape;1054;p35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5" name="Google Shape;1055;p35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6" name="Google Shape;1056;p35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7" name="Google Shape;1057;p35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8" name="Google Shape;1058;p35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59" name="Google Shape;1059;p35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0" name="Google Shape;1060;p35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1" name="Google Shape;1061;p35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2" name="Google Shape;1062;p35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3" name="Google Shape;1063;p35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4" name="Google Shape;1064;p35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5" name="Google Shape;1065;p35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6" name="Google Shape;1066;p35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7" name="Google Shape;1067;p35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8" name="Google Shape;1068;p35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69" name="Google Shape;1069;p35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070" name="Google Shape;1070;p35"/>
          <p:cNvSpPr txBox="1"/>
          <p:nvPr/>
        </p:nvSpPr>
        <p:spPr>
          <a:xfrm>
            <a:off x="7125225" y="42921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071" name="Google Shape;1071;p35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DCF Analysis - TVL Growth Assumptions </a:t>
            </a:r>
            <a:endParaRPr sz="2100" b="1"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1072" name="Google Shape;1072;p35"/>
          <p:cNvSpPr txBox="1"/>
          <p:nvPr/>
        </p:nvSpPr>
        <p:spPr>
          <a:xfrm>
            <a:off x="85200" y="42921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graphicFrame>
        <p:nvGraphicFramePr>
          <p:cNvPr id="1073" name="Google Shape;1073;p35"/>
          <p:cNvGraphicFramePr/>
          <p:nvPr/>
        </p:nvGraphicFramePr>
        <p:xfrm>
          <a:off x="231094" y="723550"/>
          <a:ext cx="6909475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1133000"/>
                <a:gridCol w="1529375"/>
                <a:gridCol w="1478525"/>
                <a:gridCol w="1328475"/>
                <a:gridCol w="1440100"/>
              </a:tblGrid>
              <a:tr h="372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BTC&amp;ETH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2024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BTC/Gold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ETH/Microsoft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413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Low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13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Moderate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7%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9%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4132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High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9%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13%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graphicFrame>
        <p:nvGraphicFramePr>
          <p:cNvPr id="1074" name="Google Shape;1074;p35"/>
          <p:cNvGraphicFramePr/>
          <p:nvPr/>
        </p:nvGraphicFramePr>
        <p:xfrm>
          <a:off x="231106" y="2608750"/>
          <a:ext cx="426470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802625"/>
                <a:gridCol w="1083425"/>
                <a:gridCol w="1047400"/>
                <a:gridCol w="1331250"/>
              </a:tblGrid>
              <a:tr h="51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Stabe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Coins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2024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Stabecoins/Gold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Low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18%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Moderate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18%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High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ct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  <p:graphicFrame>
        <p:nvGraphicFramePr>
          <p:cNvPr id="1075" name="Google Shape;1075;p35"/>
          <p:cNvGraphicFramePr/>
          <p:nvPr/>
        </p:nvGraphicFramePr>
        <p:xfrm>
          <a:off x="4648206" y="2608750"/>
          <a:ext cx="4264700" cy="3000000"/>
        </p:xfrm>
        <a:graphic>
          <a:graphicData uri="http://schemas.openxmlformats.org/drawingml/2006/table">
            <a:tbl>
              <a:tblPr>
                <a:noFill/>
                <a:tableStyleId>{40C80F7D-2CE3-44E0-BB90-7D6B165C47AC}</a:tableStyleId>
              </a:tblPr>
              <a:tblGrid>
                <a:gridCol w="802625"/>
                <a:gridCol w="1083425"/>
                <a:gridCol w="1047400"/>
                <a:gridCol w="1331250"/>
              </a:tblGrid>
              <a:tr h="512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Alt L1/L2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2024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Growth Rate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Alt L1&amp;L2/ETH 2028</a:t>
                      </a:r>
                      <a:endParaRPr sz="1200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>
                    <a:solidFill>
                      <a:srgbClr val="244C9A"/>
                    </a:solidFill>
                  </a:tcPr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Low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30%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0.05%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Moderate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80%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40%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0.11%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  <a:tr h="327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High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120%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50%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0.21%</a:t>
                      </a:r>
                      <a:endParaRPr sz="1200"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525" marR="9525" marT="9525" marB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16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277100" y="325350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Team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257674" y="3725826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6312200" y="36632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68" name="Google Shape;168;p16"/>
          <p:cNvCxnSpPr/>
          <p:nvPr/>
        </p:nvCxnSpPr>
        <p:spPr>
          <a:xfrm rot="10800000" flipH="1">
            <a:off x="277111" y="3663275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9" name="Google Shape;169;p16"/>
          <p:cNvGrpSpPr/>
          <p:nvPr/>
        </p:nvGrpSpPr>
        <p:grpSpPr>
          <a:xfrm>
            <a:off x="7539523" y="490736"/>
            <a:ext cx="289084" cy="251300"/>
            <a:chOff x="2250625" y="238125"/>
            <a:chExt cx="3052625" cy="2731525"/>
          </a:xfrm>
        </p:grpSpPr>
        <p:sp>
          <p:nvSpPr>
            <p:cNvPr id="170" name="Google Shape;170;p1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78" name="Google Shape;178;p16"/>
          <p:cNvGraphicFramePr/>
          <p:nvPr/>
        </p:nvGraphicFramePr>
        <p:xfrm>
          <a:off x="350425" y="772425"/>
          <a:ext cx="7498250" cy="3000000"/>
        </p:xfrm>
        <a:graphic>
          <a:graphicData uri="http://schemas.openxmlformats.org/drawingml/2006/table">
            <a:tbl>
              <a:tblPr>
                <a:noFill/>
                <a:tableStyleId>{8E6A21F0-2E08-42FF-B0D5-8E62C692BF43}</a:tableStyleId>
              </a:tblPr>
              <a:tblGrid>
                <a:gridCol w="933400"/>
                <a:gridCol w="1513575"/>
                <a:gridCol w="1546375"/>
                <a:gridCol w="1028400"/>
                <a:gridCol w="1459700"/>
                <a:gridCol w="1016800"/>
              </a:tblGrid>
              <a:tr h="6553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Core Team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Dev Ops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Communications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Support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Business Development</a:t>
                      </a:r>
                      <a:endParaRPr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b="1">
                          <a:solidFill>
                            <a:schemeClr val="lt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DAO Admin</a:t>
                      </a:r>
                      <a:endParaRPr lang="zh-CN" b="1">
                        <a:solidFill>
                          <a:schemeClr val="lt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</a:tr>
              <a:tr h="476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Aaron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Daniel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Isaac Prada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Dodge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Konstantin</a:t>
                      </a:r>
                      <a:endParaRPr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Hung Vu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  <a:tr h="368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George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JD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Ed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0xStorm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  <a:tr h="4520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Liam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Marcel</a:t>
                      </a:r>
                      <a:endParaRPr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Hung Vu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  <a:tr h="4335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Roger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Roy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Konstantin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  <a:tr h="3832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Tom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Steve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300">
                          <a:solidFill>
                            <a:schemeClr val="dk1"/>
                          </a:solidFill>
                          <a:latin typeface="Times New Roman" panose="02020503050405090304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0xStorm </a:t>
                      </a:r>
                      <a:endParaRPr lang="zh-CN" sz="1300">
                        <a:solidFill>
                          <a:schemeClr val="dk1"/>
                        </a:solidFill>
                        <a:latin typeface="Times New Roman" panose="02020503050405090304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079" name="Shape 10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80" name="Google Shape;1080;p36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81" name="Google Shape;1081;p36"/>
          <p:cNvSpPr txBox="1"/>
          <p:nvPr/>
        </p:nvSpPr>
        <p:spPr>
          <a:xfrm>
            <a:off x="7109775" y="48582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082" name="Google Shape;1082;p36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83" name="Google Shape;1083;p36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084" name="Google Shape;1084;p3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092" name="Google Shape;1092;p36"/>
          <p:cNvGrpSpPr/>
          <p:nvPr/>
        </p:nvGrpSpPr>
        <p:grpSpPr>
          <a:xfrm>
            <a:off x="5224166" y="4690288"/>
            <a:ext cx="371504" cy="330515"/>
            <a:chOff x="2250625" y="238125"/>
            <a:chExt cx="3052625" cy="2731525"/>
          </a:xfrm>
        </p:grpSpPr>
        <p:sp>
          <p:nvSpPr>
            <p:cNvPr id="1093" name="Google Shape;1093;p3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8" name="Google Shape;1098;p3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099" name="Google Shape;1099;p3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01" name="Google Shape;1101;p36"/>
          <p:cNvGrpSpPr/>
          <p:nvPr/>
        </p:nvGrpSpPr>
        <p:grpSpPr>
          <a:xfrm>
            <a:off x="5708311" y="4696899"/>
            <a:ext cx="1051088" cy="330453"/>
            <a:chOff x="241550" y="3361525"/>
            <a:chExt cx="7044825" cy="2094125"/>
          </a:xfrm>
        </p:grpSpPr>
        <p:sp>
          <p:nvSpPr>
            <p:cNvPr id="1102" name="Google Shape;1102;p36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4" name="Google Shape;1104;p36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5" name="Google Shape;1105;p36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6" name="Google Shape;1106;p36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7" name="Google Shape;1107;p36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8" name="Google Shape;1108;p36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09" name="Google Shape;1109;p36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0" name="Google Shape;1110;p36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1" name="Google Shape;1111;p36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2" name="Google Shape;1112;p36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3" name="Google Shape;1113;p36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4" name="Google Shape;1114;p36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5" name="Google Shape;1115;p36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6" name="Google Shape;1116;p36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7" name="Google Shape;1117;p36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18" name="Google Shape;1118;p36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19" name="Google Shape;1119;p36"/>
          <p:cNvSpPr txBox="1"/>
          <p:nvPr/>
        </p:nvSpPr>
        <p:spPr>
          <a:xfrm>
            <a:off x="7125225" y="45969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120" name="Google Shape;1120;p36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DCF Analysis - Assumptions </a:t>
            </a:r>
            <a:endParaRPr sz="2100" b="1"/>
          </a:p>
        </p:txBody>
      </p:sp>
      <p:sp>
        <p:nvSpPr>
          <p:cNvPr id="1121" name="Google Shape;1121;p36"/>
          <p:cNvSpPr txBox="1"/>
          <p:nvPr/>
        </p:nvSpPr>
        <p:spPr>
          <a:xfrm>
            <a:off x="85200" y="45969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122" name="Google Shape;1122;p3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78925" y="678700"/>
            <a:ext cx="8749799" cy="384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126" name="Shape 1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7" name="Google Shape;1127;p37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8" name="Google Shape;1128;p37"/>
          <p:cNvSpPr txBox="1"/>
          <p:nvPr/>
        </p:nvSpPr>
        <p:spPr>
          <a:xfrm>
            <a:off x="7109775" y="48582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129" name="Google Shape;1129;p37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30" name="Google Shape;1130;p3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131" name="Google Shape;1131;p3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2" name="Google Shape;1132;p3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3" name="Google Shape;1133;p3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4" name="Google Shape;1134;p3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5" name="Google Shape;1135;p3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6" name="Google Shape;1136;p3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7" name="Google Shape;1137;p3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38" name="Google Shape;1138;p3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39" name="Google Shape;1139;p37"/>
          <p:cNvGrpSpPr/>
          <p:nvPr/>
        </p:nvGrpSpPr>
        <p:grpSpPr>
          <a:xfrm>
            <a:off x="5224166" y="4690288"/>
            <a:ext cx="371504" cy="330515"/>
            <a:chOff x="2250625" y="238125"/>
            <a:chExt cx="3052625" cy="2731525"/>
          </a:xfrm>
        </p:grpSpPr>
        <p:sp>
          <p:nvSpPr>
            <p:cNvPr id="1140" name="Google Shape;1140;p3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1" name="Google Shape;1141;p3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2" name="Google Shape;1142;p3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3" name="Google Shape;1143;p3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4" name="Google Shape;1144;p3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5" name="Google Shape;1145;p3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6" name="Google Shape;1146;p3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47" name="Google Shape;1147;p3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48" name="Google Shape;1148;p37"/>
          <p:cNvGrpSpPr/>
          <p:nvPr/>
        </p:nvGrpSpPr>
        <p:grpSpPr>
          <a:xfrm>
            <a:off x="5708311" y="4696899"/>
            <a:ext cx="1051088" cy="330453"/>
            <a:chOff x="241550" y="3361525"/>
            <a:chExt cx="7044825" cy="2094125"/>
          </a:xfrm>
        </p:grpSpPr>
        <p:sp>
          <p:nvSpPr>
            <p:cNvPr id="1149" name="Google Shape;1149;p3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0" name="Google Shape;1150;p3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1" name="Google Shape;1151;p3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2" name="Google Shape;1152;p3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3" name="Google Shape;1153;p3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4" name="Google Shape;1154;p3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5" name="Google Shape;1155;p3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6" name="Google Shape;1156;p3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7" name="Google Shape;1157;p3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8" name="Google Shape;1158;p3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59" name="Google Shape;1159;p3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0" name="Google Shape;1160;p3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1" name="Google Shape;1161;p3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2" name="Google Shape;1162;p3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3" name="Google Shape;1163;p3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4" name="Google Shape;1164;p3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65" name="Google Shape;1165;p3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166" name="Google Shape;1166;p37"/>
          <p:cNvSpPr txBox="1"/>
          <p:nvPr/>
        </p:nvSpPr>
        <p:spPr>
          <a:xfrm>
            <a:off x="7125225" y="45969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20,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167" name="Google Shape;1167;p37"/>
          <p:cNvSpPr txBox="1"/>
          <p:nvPr/>
        </p:nvSpPr>
        <p:spPr>
          <a:xfrm>
            <a:off x="710750" y="20297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Regression Output </a:t>
            </a:r>
            <a:endParaRPr sz="2100" b="1"/>
          </a:p>
        </p:txBody>
      </p:sp>
      <p:sp>
        <p:nvSpPr>
          <p:cNvPr id="1168" name="Google Shape;1168;p37"/>
          <p:cNvSpPr txBox="1"/>
          <p:nvPr/>
        </p:nvSpPr>
        <p:spPr>
          <a:xfrm>
            <a:off x="85200" y="45969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169" name="Google Shape;1169;p3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5200" y="781975"/>
            <a:ext cx="8892944" cy="3631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173" name="Shape 1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74" name="Google Shape;1174;p38"/>
          <p:cNvCxnSpPr/>
          <p:nvPr/>
        </p:nvCxnSpPr>
        <p:spPr>
          <a:xfrm rot="10800000" flipH="1">
            <a:off x="178936" y="40536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75" name="Google Shape;1175;p38"/>
          <p:cNvSpPr txBox="1"/>
          <p:nvPr/>
        </p:nvSpPr>
        <p:spPr>
          <a:xfrm>
            <a:off x="7109775" y="43248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176" name="Google Shape;1176;p38"/>
          <p:cNvCxnSpPr/>
          <p:nvPr/>
        </p:nvCxnSpPr>
        <p:spPr>
          <a:xfrm rot="10800000" flipH="1">
            <a:off x="178936" y="40536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77" name="Google Shape;1177;p3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178" name="Google Shape;1178;p3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79" name="Google Shape;1179;p3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0" name="Google Shape;1180;p3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1" name="Google Shape;1181;p3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2" name="Google Shape;1182;p3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3" name="Google Shape;1183;p3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4" name="Google Shape;1184;p3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5" name="Google Shape;1185;p3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86" name="Google Shape;1186;p38"/>
          <p:cNvGrpSpPr/>
          <p:nvPr/>
        </p:nvGrpSpPr>
        <p:grpSpPr>
          <a:xfrm>
            <a:off x="5224166" y="4156888"/>
            <a:ext cx="371504" cy="330515"/>
            <a:chOff x="2250625" y="238125"/>
            <a:chExt cx="3052625" cy="2731525"/>
          </a:xfrm>
        </p:grpSpPr>
        <p:sp>
          <p:nvSpPr>
            <p:cNvPr id="1187" name="Google Shape;1187;p3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8" name="Google Shape;1188;p3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89" name="Google Shape;1189;p3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0" name="Google Shape;1190;p3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1" name="Google Shape;1191;p3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2" name="Google Shape;1192;p3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3" name="Google Shape;1193;p3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4" name="Google Shape;1194;p3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195" name="Google Shape;1195;p38"/>
          <p:cNvGrpSpPr/>
          <p:nvPr/>
        </p:nvGrpSpPr>
        <p:grpSpPr>
          <a:xfrm>
            <a:off x="5708311" y="4163499"/>
            <a:ext cx="1051088" cy="330453"/>
            <a:chOff x="241550" y="3361525"/>
            <a:chExt cx="7044825" cy="2094125"/>
          </a:xfrm>
        </p:grpSpPr>
        <p:sp>
          <p:nvSpPr>
            <p:cNvPr id="1196" name="Google Shape;1196;p3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7" name="Google Shape;1197;p3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8" name="Google Shape;1198;p3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199" name="Google Shape;1199;p3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0" name="Google Shape;1200;p3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1" name="Google Shape;1201;p3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2" name="Google Shape;1202;p3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3" name="Google Shape;1203;p3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4" name="Google Shape;1204;p3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5" name="Google Shape;1205;p3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6" name="Google Shape;1206;p3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7" name="Google Shape;1207;p3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8" name="Google Shape;1208;p3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09" name="Google Shape;1209;p3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0" name="Google Shape;1210;p3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1" name="Google Shape;1211;p3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12" name="Google Shape;1212;p3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13" name="Google Shape;1213;p38"/>
          <p:cNvSpPr txBox="1"/>
          <p:nvPr/>
        </p:nvSpPr>
        <p:spPr>
          <a:xfrm>
            <a:off x="7125225" y="40635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20,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214" name="Google Shape;1214;p38"/>
          <p:cNvSpPr txBox="1"/>
          <p:nvPr/>
        </p:nvSpPr>
        <p:spPr>
          <a:xfrm>
            <a:off x="85200" y="40635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215" name="Google Shape;1215;p3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747800"/>
            <a:ext cx="8857024" cy="3205403"/>
          </a:xfrm>
          <a:prstGeom prst="rect">
            <a:avLst/>
          </a:prstGeom>
          <a:noFill/>
          <a:ln>
            <a:noFill/>
          </a:ln>
        </p:spPr>
      </p:pic>
      <p:sp>
        <p:nvSpPr>
          <p:cNvPr id="1216" name="Google Shape;1216;p38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90204"/>
              <a:buNone/>
            </a:pPr>
            <a:r>
              <a:rPr lang="zh-CN" sz="2100" b="1">
                <a:solidFill>
                  <a:schemeClr val="dk1"/>
                </a:solidFill>
              </a:rPr>
              <a:t>Regression Output </a:t>
            </a:r>
            <a:endParaRPr sz="2100" b="1">
              <a:solidFill>
                <a:srgbClr val="000000"/>
              </a:solidFill>
            </a:endParaRPr>
          </a:p>
        </p:txBody>
      </p:sp>
      <p:sp>
        <p:nvSpPr>
          <p:cNvPr id="1217" name="Google Shape;1217;p38"/>
          <p:cNvSpPr txBox="1"/>
          <p:nvPr/>
        </p:nvSpPr>
        <p:spPr>
          <a:xfrm>
            <a:off x="718625" y="425875"/>
            <a:ext cx="8110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Discount Rate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221" name="Shape 1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22" name="Google Shape;1222;p39"/>
          <p:cNvCxnSpPr/>
          <p:nvPr/>
        </p:nvCxnSpPr>
        <p:spPr>
          <a:xfrm rot="10800000" flipH="1">
            <a:off x="178936" y="4587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23" name="Google Shape;1223;p39"/>
          <p:cNvSpPr txBox="1"/>
          <p:nvPr/>
        </p:nvSpPr>
        <p:spPr>
          <a:xfrm>
            <a:off x="3330725" y="45532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224" name="Google Shape;1224;p39"/>
          <p:cNvCxnSpPr/>
          <p:nvPr/>
        </p:nvCxnSpPr>
        <p:spPr>
          <a:xfrm rot="10800000" flipH="1">
            <a:off x="178936" y="4351150"/>
            <a:ext cx="4816800" cy="18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25" name="Google Shape;1225;p39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226" name="Google Shape;1226;p3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7" name="Google Shape;1227;p3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8" name="Google Shape;1228;p3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29" name="Google Shape;1229;p3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0" name="Google Shape;1230;p3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1" name="Google Shape;1231;p3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2" name="Google Shape;1232;p3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3" name="Google Shape;1233;p3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234" name="Google Shape;1234;p39"/>
          <p:cNvSpPr txBox="1"/>
          <p:nvPr/>
        </p:nvSpPr>
        <p:spPr>
          <a:xfrm>
            <a:off x="3330725" y="4359250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20,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235" name="Google Shape;1235;p39"/>
          <p:cNvSpPr txBox="1"/>
          <p:nvPr/>
        </p:nvSpPr>
        <p:spPr>
          <a:xfrm>
            <a:off x="710750" y="20297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Rate of Return </a:t>
            </a:r>
            <a:endParaRPr sz="2100" b="1"/>
          </a:p>
        </p:txBody>
      </p:sp>
      <p:sp>
        <p:nvSpPr>
          <p:cNvPr id="1236" name="Google Shape;1236;p39"/>
          <p:cNvSpPr txBox="1"/>
          <p:nvPr/>
        </p:nvSpPr>
        <p:spPr>
          <a:xfrm>
            <a:off x="76200" y="4359250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grpSp>
        <p:nvGrpSpPr>
          <p:cNvPr id="1237" name="Google Shape;1237;p39"/>
          <p:cNvGrpSpPr/>
          <p:nvPr/>
        </p:nvGrpSpPr>
        <p:grpSpPr>
          <a:xfrm>
            <a:off x="1784666" y="4438488"/>
            <a:ext cx="371504" cy="330515"/>
            <a:chOff x="2250625" y="238125"/>
            <a:chExt cx="3052625" cy="2731525"/>
          </a:xfrm>
        </p:grpSpPr>
        <p:sp>
          <p:nvSpPr>
            <p:cNvPr id="1238" name="Google Shape;1238;p3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39" name="Google Shape;1239;p3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0" name="Google Shape;1240;p3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1" name="Google Shape;1241;p3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2" name="Google Shape;1242;p3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3" name="Google Shape;1243;p3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4" name="Google Shape;1244;p3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5" name="Google Shape;1245;p3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pic>
        <p:nvPicPr>
          <p:cNvPr id="1246" name="Google Shape;1246;p39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85350" y="784338"/>
            <a:ext cx="4857875" cy="33899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47" name="Google Shape;1247;p39"/>
          <p:cNvGrpSpPr/>
          <p:nvPr/>
        </p:nvGrpSpPr>
        <p:grpSpPr>
          <a:xfrm>
            <a:off x="2245136" y="4438499"/>
            <a:ext cx="1051088" cy="330453"/>
            <a:chOff x="241550" y="3361525"/>
            <a:chExt cx="7044825" cy="2094125"/>
          </a:xfrm>
        </p:grpSpPr>
        <p:sp>
          <p:nvSpPr>
            <p:cNvPr id="1248" name="Google Shape;1248;p39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49" name="Google Shape;1249;p39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0" name="Google Shape;1250;p39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1" name="Google Shape;1251;p39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2" name="Google Shape;1252;p39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3" name="Google Shape;1253;p39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4" name="Google Shape;1254;p39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5" name="Google Shape;1255;p39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6" name="Google Shape;1256;p39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7" name="Google Shape;1257;p39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8" name="Google Shape;1258;p39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59" name="Google Shape;1259;p39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0" name="Google Shape;1260;p39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1" name="Google Shape;1261;p39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2" name="Google Shape;1262;p39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3" name="Google Shape;1263;p39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64" name="Google Shape;1264;p39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268" name="Shape 1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69" name="Google Shape;1269;p40"/>
          <p:cNvCxnSpPr/>
          <p:nvPr/>
        </p:nvCxnSpPr>
        <p:spPr>
          <a:xfrm rot="10800000" flipH="1">
            <a:off x="206911" y="4571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70" name="Google Shape;1270;p40"/>
          <p:cNvSpPr txBox="1"/>
          <p:nvPr/>
        </p:nvSpPr>
        <p:spPr>
          <a:xfrm>
            <a:off x="5385150" y="48422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271" name="Google Shape;1271;p40"/>
          <p:cNvCxnSpPr/>
          <p:nvPr/>
        </p:nvCxnSpPr>
        <p:spPr>
          <a:xfrm rot="10800000" flipH="1">
            <a:off x="206911" y="4565375"/>
            <a:ext cx="7205100" cy="156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72" name="Google Shape;1272;p40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273" name="Google Shape;1273;p4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4" name="Google Shape;1274;p4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5" name="Google Shape;1275;p4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6" name="Google Shape;1276;p4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7" name="Google Shape;1277;p4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8" name="Google Shape;1278;p4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79" name="Google Shape;1279;p4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0" name="Google Shape;1280;p4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81" name="Google Shape;1281;p40"/>
          <p:cNvGrpSpPr/>
          <p:nvPr/>
        </p:nvGrpSpPr>
        <p:grpSpPr>
          <a:xfrm>
            <a:off x="3499541" y="4674288"/>
            <a:ext cx="371504" cy="330515"/>
            <a:chOff x="2250625" y="238125"/>
            <a:chExt cx="3052625" cy="2731525"/>
          </a:xfrm>
        </p:grpSpPr>
        <p:sp>
          <p:nvSpPr>
            <p:cNvPr id="1282" name="Google Shape;1282;p40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3" name="Google Shape;1283;p40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4" name="Google Shape;1284;p40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5" name="Google Shape;1285;p40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6" name="Google Shape;1286;p40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7" name="Google Shape;1287;p40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8" name="Google Shape;1288;p40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89" name="Google Shape;1289;p40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290" name="Google Shape;1290;p40"/>
          <p:cNvGrpSpPr/>
          <p:nvPr/>
        </p:nvGrpSpPr>
        <p:grpSpPr>
          <a:xfrm>
            <a:off x="3983686" y="4680899"/>
            <a:ext cx="1051088" cy="330453"/>
            <a:chOff x="241550" y="3361525"/>
            <a:chExt cx="7044825" cy="2094125"/>
          </a:xfrm>
        </p:grpSpPr>
        <p:sp>
          <p:nvSpPr>
            <p:cNvPr id="1291" name="Google Shape;1291;p40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2" name="Google Shape;1292;p40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3" name="Google Shape;1293;p40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4" name="Google Shape;1294;p40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5" name="Google Shape;1295;p40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6" name="Google Shape;1296;p40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7" name="Google Shape;1297;p40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8" name="Google Shape;1298;p40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299" name="Google Shape;1299;p40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0" name="Google Shape;1300;p40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1" name="Google Shape;1301;p40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2" name="Google Shape;1302;p40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3" name="Google Shape;1303;p40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4" name="Google Shape;1304;p40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5" name="Google Shape;1305;p40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6" name="Google Shape;1306;p40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07" name="Google Shape;1307;p40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08" name="Google Shape;1308;p40"/>
          <p:cNvSpPr txBox="1"/>
          <p:nvPr/>
        </p:nvSpPr>
        <p:spPr>
          <a:xfrm>
            <a:off x="5400600" y="45809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309" name="Google Shape;1309;p40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Total Fees Projection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310" name="Google Shape;1310;p40"/>
          <p:cNvSpPr txBox="1"/>
          <p:nvPr/>
        </p:nvSpPr>
        <p:spPr>
          <a:xfrm>
            <a:off x="113175" y="45809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311" name="Google Shape;1311;p4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62975" y="491175"/>
            <a:ext cx="5955226" cy="4041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315" name="Shape 1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6" name="Google Shape;1316;p41"/>
          <p:cNvCxnSpPr/>
          <p:nvPr/>
        </p:nvCxnSpPr>
        <p:spPr>
          <a:xfrm rot="10800000" flipH="1">
            <a:off x="206911" y="43424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7" name="Google Shape;1317;p41"/>
          <p:cNvSpPr txBox="1"/>
          <p:nvPr/>
        </p:nvSpPr>
        <p:spPr>
          <a:xfrm>
            <a:off x="5385150" y="46136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318" name="Google Shape;1318;p41"/>
          <p:cNvCxnSpPr/>
          <p:nvPr/>
        </p:nvCxnSpPr>
        <p:spPr>
          <a:xfrm rot="10800000" flipH="1">
            <a:off x="206911" y="4336775"/>
            <a:ext cx="7205100" cy="156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19" name="Google Shape;1319;p41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320" name="Google Shape;1320;p4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1" name="Google Shape;1321;p4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2" name="Google Shape;1322;p4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3" name="Google Shape;1323;p4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4" name="Google Shape;1324;p4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5" name="Google Shape;1325;p4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6" name="Google Shape;1326;p4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27" name="Google Shape;1327;p4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28" name="Google Shape;1328;p41"/>
          <p:cNvGrpSpPr/>
          <p:nvPr/>
        </p:nvGrpSpPr>
        <p:grpSpPr>
          <a:xfrm>
            <a:off x="3499541" y="4445688"/>
            <a:ext cx="371504" cy="330515"/>
            <a:chOff x="2250625" y="238125"/>
            <a:chExt cx="3052625" cy="2731525"/>
          </a:xfrm>
        </p:grpSpPr>
        <p:sp>
          <p:nvSpPr>
            <p:cNvPr id="1329" name="Google Shape;1329;p41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0" name="Google Shape;1330;p41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1" name="Google Shape;1331;p41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2" name="Google Shape;1332;p41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3" name="Google Shape;1333;p41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4" name="Google Shape;1334;p41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5" name="Google Shape;1335;p41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6" name="Google Shape;1336;p41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37" name="Google Shape;1337;p41"/>
          <p:cNvGrpSpPr/>
          <p:nvPr/>
        </p:nvGrpSpPr>
        <p:grpSpPr>
          <a:xfrm>
            <a:off x="3983686" y="4452299"/>
            <a:ext cx="1051088" cy="330453"/>
            <a:chOff x="241550" y="3361525"/>
            <a:chExt cx="7044825" cy="2094125"/>
          </a:xfrm>
        </p:grpSpPr>
        <p:sp>
          <p:nvSpPr>
            <p:cNvPr id="1338" name="Google Shape;1338;p41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39" name="Google Shape;1339;p41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0" name="Google Shape;1340;p41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1" name="Google Shape;1341;p41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2" name="Google Shape;1342;p41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3" name="Google Shape;1343;p41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4" name="Google Shape;1344;p41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5" name="Google Shape;1345;p41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6" name="Google Shape;1346;p41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7" name="Google Shape;1347;p41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8" name="Google Shape;1348;p41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49" name="Google Shape;1349;p41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0" name="Google Shape;1350;p41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1" name="Google Shape;1351;p41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2" name="Google Shape;1352;p41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3" name="Google Shape;1353;p41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54" name="Google Shape;1354;p41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355" name="Google Shape;1355;p41"/>
          <p:cNvSpPr txBox="1"/>
          <p:nvPr/>
        </p:nvSpPr>
        <p:spPr>
          <a:xfrm>
            <a:off x="5400600" y="43523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356" name="Google Shape;1356;p41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Radiant TVL Projection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357" name="Google Shape;1357;p41"/>
          <p:cNvSpPr txBox="1"/>
          <p:nvPr/>
        </p:nvSpPr>
        <p:spPr>
          <a:xfrm>
            <a:off x="113175" y="43523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358" name="Google Shape;1358;p41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838475" y="517250"/>
            <a:ext cx="6253981" cy="372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362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63" name="Google Shape;1363;p42"/>
          <p:cNvCxnSpPr/>
          <p:nvPr/>
        </p:nvCxnSpPr>
        <p:spPr>
          <a:xfrm rot="10800000" flipH="1">
            <a:off x="206911" y="45710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64" name="Google Shape;1364;p42"/>
          <p:cNvSpPr txBox="1"/>
          <p:nvPr/>
        </p:nvSpPr>
        <p:spPr>
          <a:xfrm>
            <a:off x="5689950" y="48422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365" name="Google Shape;1365;p42"/>
          <p:cNvCxnSpPr/>
          <p:nvPr/>
        </p:nvCxnSpPr>
        <p:spPr>
          <a:xfrm>
            <a:off x="206911" y="4580975"/>
            <a:ext cx="7117200" cy="3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66" name="Google Shape;1366;p42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367" name="Google Shape;1367;p4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8" name="Google Shape;1368;p4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69" name="Google Shape;1369;p4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0" name="Google Shape;1370;p4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1" name="Google Shape;1371;p4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2" name="Google Shape;1372;p4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3" name="Google Shape;1373;p4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4" name="Google Shape;1374;p4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75" name="Google Shape;1375;p42"/>
          <p:cNvGrpSpPr/>
          <p:nvPr/>
        </p:nvGrpSpPr>
        <p:grpSpPr>
          <a:xfrm>
            <a:off x="3804341" y="4674288"/>
            <a:ext cx="371504" cy="330515"/>
            <a:chOff x="2250625" y="238125"/>
            <a:chExt cx="3052625" cy="2731525"/>
          </a:xfrm>
        </p:grpSpPr>
        <p:sp>
          <p:nvSpPr>
            <p:cNvPr id="1376" name="Google Shape;1376;p42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7" name="Google Shape;1377;p42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8" name="Google Shape;1378;p42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79" name="Google Shape;1379;p42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0" name="Google Shape;1380;p42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1" name="Google Shape;1381;p42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2" name="Google Shape;1382;p42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3" name="Google Shape;1383;p42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384" name="Google Shape;1384;p42"/>
          <p:cNvGrpSpPr/>
          <p:nvPr/>
        </p:nvGrpSpPr>
        <p:grpSpPr>
          <a:xfrm>
            <a:off x="4288486" y="4680899"/>
            <a:ext cx="1051088" cy="330453"/>
            <a:chOff x="241550" y="3361525"/>
            <a:chExt cx="7044825" cy="2094125"/>
          </a:xfrm>
        </p:grpSpPr>
        <p:sp>
          <p:nvSpPr>
            <p:cNvPr id="1385" name="Google Shape;1385;p42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6" name="Google Shape;1386;p42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7" name="Google Shape;1387;p42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8" name="Google Shape;1388;p42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89" name="Google Shape;1389;p42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0" name="Google Shape;1390;p42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1" name="Google Shape;1391;p42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2" name="Google Shape;1392;p42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3" name="Google Shape;1393;p42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4" name="Google Shape;1394;p42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5" name="Google Shape;1395;p42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6" name="Google Shape;1396;p42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7" name="Google Shape;1397;p42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8" name="Google Shape;1398;p42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399" name="Google Shape;1399;p42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0" name="Google Shape;1400;p42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01" name="Google Shape;1401;p42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02" name="Google Shape;1402;p42"/>
          <p:cNvSpPr txBox="1"/>
          <p:nvPr/>
        </p:nvSpPr>
        <p:spPr>
          <a:xfrm>
            <a:off x="5705400" y="45809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403" name="Google Shape;1403;p42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DCF Analysis - Moderate Case</a:t>
            </a:r>
            <a:endParaRPr sz="2100" b="1"/>
          </a:p>
        </p:txBody>
      </p:sp>
      <p:sp>
        <p:nvSpPr>
          <p:cNvPr id="1404" name="Google Shape;1404;p42"/>
          <p:cNvSpPr txBox="1"/>
          <p:nvPr/>
        </p:nvSpPr>
        <p:spPr>
          <a:xfrm>
            <a:off x="113175" y="45809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405" name="Google Shape;1405;p4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06900" y="662625"/>
            <a:ext cx="7195048" cy="3857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409" name="Shape 1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10" name="Google Shape;1410;p43"/>
          <p:cNvCxnSpPr/>
          <p:nvPr/>
        </p:nvCxnSpPr>
        <p:spPr>
          <a:xfrm rot="10800000" flipH="1">
            <a:off x="206911" y="3885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11" name="Google Shape;1411;p43"/>
          <p:cNvSpPr txBox="1"/>
          <p:nvPr/>
        </p:nvSpPr>
        <p:spPr>
          <a:xfrm>
            <a:off x="7137750" y="41564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412" name="Google Shape;1412;p43"/>
          <p:cNvCxnSpPr/>
          <p:nvPr/>
        </p:nvCxnSpPr>
        <p:spPr>
          <a:xfrm rot="10800000" flipH="1">
            <a:off x="206911" y="3885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13" name="Google Shape;1413;p43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414" name="Google Shape;1414;p4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5" name="Google Shape;1415;p4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6" name="Google Shape;1416;p4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7" name="Google Shape;1417;p4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8" name="Google Shape;1418;p4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19" name="Google Shape;1419;p4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0" name="Google Shape;1420;p4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1" name="Google Shape;1421;p4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22" name="Google Shape;1422;p43"/>
          <p:cNvGrpSpPr/>
          <p:nvPr/>
        </p:nvGrpSpPr>
        <p:grpSpPr>
          <a:xfrm>
            <a:off x="5252141" y="3988488"/>
            <a:ext cx="371504" cy="330515"/>
            <a:chOff x="2250625" y="238125"/>
            <a:chExt cx="3052625" cy="2731525"/>
          </a:xfrm>
        </p:grpSpPr>
        <p:sp>
          <p:nvSpPr>
            <p:cNvPr id="1423" name="Google Shape;1423;p43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4" name="Google Shape;1424;p43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5" name="Google Shape;1425;p43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6" name="Google Shape;1426;p43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7" name="Google Shape;1427;p43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31" name="Google Shape;1431;p43"/>
          <p:cNvGrpSpPr/>
          <p:nvPr/>
        </p:nvGrpSpPr>
        <p:grpSpPr>
          <a:xfrm>
            <a:off x="5736286" y="3995099"/>
            <a:ext cx="1051088" cy="330453"/>
            <a:chOff x="241550" y="3361525"/>
            <a:chExt cx="7044825" cy="2094125"/>
          </a:xfrm>
        </p:grpSpPr>
        <p:sp>
          <p:nvSpPr>
            <p:cNvPr id="1432" name="Google Shape;1432;p43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5" name="Google Shape;1435;p43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6" name="Google Shape;1436;p43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7" name="Google Shape;1437;p43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8" name="Google Shape;1438;p43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39" name="Google Shape;1439;p43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0" name="Google Shape;1440;p43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1" name="Google Shape;1441;p43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2" name="Google Shape;1442;p43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3" name="Google Shape;1443;p43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4" name="Google Shape;1444;p43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5" name="Google Shape;1445;p43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6" name="Google Shape;1446;p43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7" name="Google Shape;1447;p43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48" name="Google Shape;1448;p43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49" name="Google Shape;1449;p43"/>
          <p:cNvSpPr txBox="1"/>
          <p:nvPr/>
        </p:nvSpPr>
        <p:spPr>
          <a:xfrm>
            <a:off x="7153200" y="38951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450" name="Google Shape;1450;p43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DCF</a:t>
            </a:r>
            <a:r>
              <a:rPr lang="zh-CN" sz="2100" b="1">
                <a:solidFill>
                  <a:schemeClr val="dk1"/>
                </a:solidFill>
              </a:rPr>
              <a:t> Analysis - Moderate Case</a:t>
            </a:r>
            <a:endParaRPr sz="2100" b="1"/>
          </a:p>
        </p:txBody>
      </p:sp>
      <p:sp>
        <p:nvSpPr>
          <p:cNvPr id="1451" name="Google Shape;1451;p43"/>
          <p:cNvSpPr txBox="1"/>
          <p:nvPr/>
        </p:nvSpPr>
        <p:spPr>
          <a:xfrm>
            <a:off x="113175" y="38951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452" name="Google Shape;1452;p43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13175" y="904900"/>
            <a:ext cx="8857774" cy="265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57" name="Google Shape;1457;p44"/>
          <p:cNvCxnSpPr/>
          <p:nvPr/>
        </p:nvCxnSpPr>
        <p:spPr>
          <a:xfrm rot="10800000" flipH="1">
            <a:off x="206911" y="43424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8" name="Google Shape;1458;p44"/>
          <p:cNvSpPr txBox="1"/>
          <p:nvPr/>
        </p:nvSpPr>
        <p:spPr>
          <a:xfrm>
            <a:off x="7137750" y="46136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459" name="Google Shape;1459;p44"/>
          <p:cNvCxnSpPr/>
          <p:nvPr/>
        </p:nvCxnSpPr>
        <p:spPr>
          <a:xfrm rot="10800000" flipH="1">
            <a:off x="206911" y="43424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460" name="Google Shape;1460;p44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461" name="Google Shape;1461;p4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2" name="Google Shape;1462;p4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3" name="Google Shape;1463;p4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4" name="Google Shape;1464;p4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5" name="Google Shape;1465;p4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6" name="Google Shape;1466;p4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7" name="Google Shape;1467;p4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68" name="Google Shape;1468;p4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69" name="Google Shape;1469;p44"/>
          <p:cNvGrpSpPr/>
          <p:nvPr/>
        </p:nvGrpSpPr>
        <p:grpSpPr>
          <a:xfrm>
            <a:off x="5252141" y="4445688"/>
            <a:ext cx="371504" cy="330515"/>
            <a:chOff x="2250625" y="238125"/>
            <a:chExt cx="3052625" cy="2731525"/>
          </a:xfrm>
        </p:grpSpPr>
        <p:sp>
          <p:nvSpPr>
            <p:cNvPr id="1470" name="Google Shape;1470;p44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1" name="Google Shape;1471;p44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2" name="Google Shape;1472;p44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3" name="Google Shape;1473;p44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4" name="Google Shape;1474;p44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5" name="Google Shape;1475;p44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6" name="Google Shape;1476;p44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77" name="Google Shape;1477;p44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478" name="Google Shape;1478;p44"/>
          <p:cNvGrpSpPr/>
          <p:nvPr/>
        </p:nvGrpSpPr>
        <p:grpSpPr>
          <a:xfrm>
            <a:off x="5736286" y="4452299"/>
            <a:ext cx="1051088" cy="330453"/>
            <a:chOff x="241550" y="3361525"/>
            <a:chExt cx="7044825" cy="2094125"/>
          </a:xfrm>
        </p:grpSpPr>
        <p:sp>
          <p:nvSpPr>
            <p:cNvPr id="1479" name="Google Shape;1479;p44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0" name="Google Shape;1480;p44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1" name="Google Shape;1481;p44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2" name="Google Shape;1482;p44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3" name="Google Shape;1483;p44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4" name="Google Shape;1484;p44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5" name="Google Shape;1485;p44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6" name="Google Shape;1486;p44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7" name="Google Shape;1487;p44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8" name="Google Shape;1488;p44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89" name="Google Shape;1489;p44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0" name="Google Shape;1490;p44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1" name="Google Shape;1491;p44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2" name="Google Shape;1492;p44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3" name="Google Shape;1493;p44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4" name="Google Shape;1494;p44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495" name="Google Shape;1495;p44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496" name="Google Shape;1496;p44"/>
          <p:cNvSpPr txBox="1"/>
          <p:nvPr/>
        </p:nvSpPr>
        <p:spPr>
          <a:xfrm>
            <a:off x="7153200" y="43523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497" name="Google Shape;1497;p44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Sensitivity</a:t>
            </a:r>
            <a:r>
              <a:rPr lang="zh-CN" sz="2100" b="1">
                <a:solidFill>
                  <a:schemeClr val="dk1"/>
                </a:solidFill>
              </a:rPr>
              <a:t> Analysis of RDNT Value &amp; Price</a:t>
            </a:r>
            <a:endParaRPr sz="2100" b="1"/>
          </a:p>
        </p:txBody>
      </p:sp>
      <p:sp>
        <p:nvSpPr>
          <p:cNvPr id="1498" name="Google Shape;1498;p44"/>
          <p:cNvSpPr txBox="1"/>
          <p:nvPr/>
        </p:nvSpPr>
        <p:spPr>
          <a:xfrm>
            <a:off x="113175" y="43523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499" name="Google Shape;1499;p44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06900" y="903125"/>
            <a:ext cx="8678102" cy="3241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503" name="Shape 1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04" name="Google Shape;1504;p45"/>
          <p:cNvCxnSpPr/>
          <p:nvPr/>
        </p:nvCxnSpPr>
        <p:spPr>
          <a:xfrm rot="10800000" flipH="1">
            <a:off x="206911" y="398852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05" name="Google Shape;1505;p45"/>
          <p:cNvSpPr txBox="1"/>
          <p:nvPr/>
        </p:nvSpPr>
        <p:spPr>
          <a:xfrm>
            <a:off x="5232750" y="425967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506" name="Google Shape;1506;p45"/>
          <p:cNvCxnSpPr/>
          <p:nvPr/>
        </p:nvCxnSpPr>
        <p:spPr>
          <a:xfrm rot="10800000" flipH="1">
            <a:off x="206911" y="3987625"/>
            <a:ext cx="6962400" cy="108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07" name="Google Shape;1507;p45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508" name="Google Shape;1508;p4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09" name="Google Shape;1509;p4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0" name="Google Shape;1510;p4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1" name="Google Shape;1511;p4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2" name="Google Shape;1512;p4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3" name="Google Shape;1513;p4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4" name="Google Shape;1514;p4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5" name="Google Shape;1515;p4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16" name="Google Shape;1516;p45"/>
          <p:cNvGrpSpPr/>
          <p:nvPr/>
        </p:nvGrpSpPr>
        <p:grpSpPr>
          <a:xfrm>
            <a:off x="3347141" y="4091738"/>
            <a:ext cx="371504" cy="330515"/>
            <a:chOff x="2250625" y="238125"/>
            <a:chExt cx="3052625" cy="2731525"/>
          </a:xfrm>
        </p:grpSpPr>
        <p:sp>
          <p:nvSpPr>
            <p:cNvPr id="1517" name="Google Shape;1517;p45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8" name="Google Shape;1518;p45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19" name="Google Shape;1519;p45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0" name="Google Shape;1520;p45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1" name="Google Shape;1521;p45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2" name="Google Shape;1522;p45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3" name="Google Shape;1523;p45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4" name="Google Shape;1524;p45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25" name="Google Shape;1525;p45"/>
          <p:cNvGrpSpPr/>
          <p:nvPr/>
        </p:nvGrpSpPr>
        <p:grpSpPr>
          <a:xfrm>
            <a:off x="3831286" y="4098349"/>
            <a:ext cx="1051088" cy="330453"/>
            <a:chOff x="241550" y="3361525"/>
            <a:chExt cx="7044825" cy="2094125"/>
          </a:xfrm>
        </p:grpSpPr>
        <p:sp>
          <p:nvSpPr>
            <p:cNvPr id="1526" name="Google Shape;1526;p45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7" name="Google Shape;1527;p45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8" name="Google Shape;1528;p45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29" name="Google Shape;1529;p45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0" name="Google Shape;1530;p45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1" name="Google Shape;1531;p45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2" name="Google Shape;1532;p45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3" name="Google Shape;1533;p45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4" name="Google Shape;1534;p45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5" name="Google Shape;1535;p45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6" name="Google Shape;1536;p45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7" name="Google Shape;1537;p45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8" name="Google Shape;1538;p45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39" name="Google Shape;1539;p45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0" name="Google Shape;1540;p45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1" name="Google Shape;1541;p45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42" name="Google Shape;1542;p45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43" name="Google Shape;1543;p45"/>
          <p:cNvSpPr txBox="1"/>
          <p:nvPr/>
        </p:nvSpPr>
        <p:spPr>
          <a:xfrm>
            <a:off x="5248200" y="399842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544" name="Google Shape;1544;p45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Probability-Weighted DCF Analysis</a:t>
            </a:r>
            <a:endParaRPr sz="2100" b="1"/>
          </a:p>
        </p:txBody>
      </p:sp>
      <p:sp>
        <p:nvSpPr>
          <p:cNvPr id="1545" name="Google Shape;1545;p45"/>
          <p:cNvSpPr txBox="1"/>
          <p:nvPr/>
        </p:nvSpPr>
        <p:spPr>
          <a:xfrm>
            <a:off x="113175" y="399842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546" name="Google Shape;1546;p45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278825" y="712075"/>
            <a:ext cx="6718875" cy="308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16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877570" y="55245"/>
            <a:ext cx="5189855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并行</a:t>
            </a:r>
            <a:r>
              <a:rPr lang="en-US" altLang="zh-CN" sz="2100" b="1">
                <a:solidFill>
                  <a:schemeClr val="dk1"/>
                </a:solidFill>
              </a:rPr>
              <a:t>EVM</a:t>
            </a:r>
            <a:r>
              <a:rPr lang="zh-CN" altLang="en-US" sz="2100" b="1">
                <a:solidFill>
                  <a:schemeClr val="dk1"/>
                </a:solidFill>
              </a:rPr>
              <a:t>叙事主要项目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377689" y="4397021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CoinMarketCap, RootData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6051850" y="439670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February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22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cxnSp>
        <p:nvCxnSpPr>
          <p:cNvPr id="168" name="Google Shape;168;p16"/>
          <p:cNvCxnSpPr/>
          <p:nvPr/>
        </p:nvCxnSpPr>
        <p:spPr>
          <a:xfrm rot="10800000" flipH="1">
            <a:off x="398396" y="4364950"/>
            <a:ext cx="7644900" cy="204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9" name="Google Shape;169;p16"/>
          <p:cNvGrpSpPr/>
          <p:nvPr/>
        </p:nvGrpSpPr>
        <p:grpSpPr>
          <a:xfrm>
            <a:off x="7275998" y="229116"/>
            <a:ext cx="289084" cy="251300"/>
            <a:chOff x="2250625" y="238125"/>
            <a:chExt cx="3052625" cy="2731525"/>
          </a:xfrm>
        </p:grpSpPr>
        <p:sp>
          <p:nvSpPr>
            <p:cNvPr id="170" name="Google Shape;170;p1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78" name="Google Shape;178;p16"/>
          <p:cNvGraphicFramePr/>
          <p:nvPr>
            <p:custDataLst>
              <p:tags r:id="rId1"/>
            </p:custDataLst>
          </p:nvPr>
        </p:nvGraphicFramePr>
        <p:xfrm>
          <a:off x="877570" y="563245"/>
          <a:ext cx="7646035" cy="3729355"/>
        </p:xfrm>
        <a:graphic>
          <a:graphicData uri="http://schemas.openxmlformats.org/drawingml/2006/table">
            <a:tbl>
              <a:tblPr>
                <a:noFill/>
                <a:tableStyleId>{8E6A21F0-2E08-42FF-B0D5-8E62C692BF43}</a:tableStyleId>
              </a:tblPr>
              <a:tblGrid>
                <a:gridCol w="607895"/>
                <a:gridCol w="607895"/>
                <a:gridCol w="637706"/>
                <a:gridCol w="770974"/>
                <a:gridCol w="697911"/>
                <a:gridCol w="891384"/>
                <a:gridCol w="927041"/>
                <a:gridCol w="748764"/>
                <a:gridCol w="797862"/>
              </a:tblGrid>
              <a:tr h="5613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项目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成立</a:t>
                      </a: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时间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类型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有无代币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价格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流通市值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24H</a:t>
                      </a: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交易量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融资轮次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融资金额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</a:tr>
              <a:tr h="4025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Solana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2017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有</a:t>
                      </a:r>
                      <a:endParaRPr 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$103.55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$450亿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$22亿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私募代币销售轮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$3.14亿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Aptos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>
                          <a:latin typeface="Times New Roman Regular" panose="02020503050405090304" charset="0"/>
                        </a:rPr>
                        <a:t>有</a:t>
                      </a:r>
                      <a:endParaRPr 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$9.12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$33亿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$1.6亿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战略融资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未披露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2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Sei v2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>
                          <a:latin typeface="Times New Roman Regular" panose="02020503050405090304" charset="0"/>
                        </a:rPr>
                        <a:t>有</a:t>
                      </a:r>
                      <a:endParaRPr 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$0.85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$21亿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$3.9亿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战略融资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未披露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Sui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>
                          <a:latin typeface="Times New Roman Regular" panose="02020503050405090304" charset="0"/>
                        </a:rPr>
                        <a:t>有</a:t>
                      </a:r>
                      <a:endParaRPr 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$1.67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$19亿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$3.5亿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B轮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$3亿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Neon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000">
                          <a:latin typeface="Times New Roman Regular" panose="02020503050405090304" charset="0"/>
                        </a:rPr>
                        <a:t>有</a:t>
                      </a:r>
                      <a:endParaRPr lang="zh-CN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$1.20 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$6900万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$290万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公募轮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$500万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Monad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无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种子轮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$1900万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Eclipse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无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种子轮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$900万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Fuel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2019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其他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无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</a:rPr>
                        <a:t>战略融资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$8000万</a:t>
                      </a:r>
                      <a:endParaRPr lang="zh-CN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6576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Lumio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2023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</a:rPr>
                        <a:t>无</a:t>
                      </a:r>
                      <a:endParaRPr lang="zh-CN" altLang="en-US" sz="1000">
                        <a:latin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550" name="Shape 1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51" name="Google Shape;1551;p46"/>
          <p:cNvCxnSpPr/>
          <p:nvPr/>
        </p:nvCxnSpPr>
        <p:spPr>
          <a:xfrm rot="10800000" flipH="1">
            <a:off x="206911" y="32756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52" name="Google Shape;1552;p46"/>
          <p:cNvSpPr txBox="1"/>
          <p:nvPr/>
        </p:nvSpPr>
        <p:spPr>
          <a:xfrm>
            <a:off x="7045900" y="40500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553" name="Google Shape;1553;p46"/>
          <p:cNvCxnSpPr/>
          <p:nvPr/>
        </p:nvCxnSpPr>
        <p:spPr>
          <a:xfrm rot="10800000" flipH="1">
            <a:off x="206911" y="3802713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54" name="Google Shape;1554;p46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555" name="Google Shape;1555;p4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6" name="Google Shape;1556;p4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7" name="Google Shape;1557;p4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8" name="Google Shape;1558;p4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59" name="Google Shape;1559;p4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0" name="Google Shape;1560;p4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1" name="Google Shape;1561;p4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2" name="Google Shape;1562;p4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63" name="Google Shape;1563;p46"/>
          <p:cNvGrpSpPr/>
          <p:nvPr/>
        </p:nvGrpSpPr>
        <p:grpSpPr>
          <a:xfrm>
            <a:off x="5291566" y="3884738"/>
            <a:ext cx="371504" cy="330515"/>
            <a:chOff x="2250625" y="238125"/>
            <a:chExt cx="3052625" cy="2731525"/>
          </a:xfrm>
        </p:grpSpPr>
        <p:sp>
          <p:nvSpPr>
            <p:cNvPr id="1564" name="Google Shape;1564;p4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5" name="Google Shape;1565;p4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6" name="Google Shape;1566;p4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7" name="Google Shape;1567;p4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8" name="Google Shape;1568;p4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69" name="Google Shape;1569;p4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0" name="Google Shape;1570;p4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1" name="Google Shape;1571;p4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572" name="Google Shape;1572;p46"/>
          <p:cNvGrpSpPr/>
          <p:nvPr/>
        </p:nvGrpSpPr>
        <p:grpSpPr>
          <a:xfrm>
            <a:off x="5736286" y="3884774"/>
            <a:ext cx="1051088" cy="330453"/>
            <a:chOff x="241550" y="3361525"/>
            <a:chExt cx="7044825" cy="2094125"/>
          </a:xfrm>
        </p:grpSpPr>
        <p:sp>
          <p:nvSpPr>
            <p:cNvPr id="1573" name="Google Shape;1573;p46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4" name="Google Shape;1574;p46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5" name="Google Shape;1575;p46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6" name="Google Shape;1576;p46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7" name="Google Shape;1577;p46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8" name="Google Shape;1578;p46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79" name="Google Shape;1579;p46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0" name="Google Shape;1580;p46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1" name="Google Shape;1581;p46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2" name="Google Shape;1582;p46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3" name="Google Shape;1583;p46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4" name="Google Shape;1584;p46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5" name="Google Shape;1585;p46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6" name="Google Shape;1586;p46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7" name="Google Shape;1587;p46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8" name="Google Shape;1588;p46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589" name="Google Shape;1589;p46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590" name="Google Shape;1590;p46"/>
          <p:cNvSpPr txBox="1"/>
          <p:nvPr/>
        </p:nvSpPr>
        <p:spPr>
          <a:xfrm>
            <a:off x="7045900" y="380272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591" name="Google Shape;1591;p46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Comparable Analysis </a:t>
            </a:r>
            <a:endParaRPr sz="2100" b="1"/>
          </a:p>
        </p:txBody>
      </p:sp>
      <p:sp>
        <p:nvSpPr>
          <p:cNvPr id="1592" name="Google Shape;1592;p46"/>
          <p:cNvSpPr txBox="1"/>
          <p:nvPr/>
        </p:nvSpPr>
        <p:spPr>
          <a:xfrm>
            <a:off x="113175" y="3754200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593" name="Google Shape;1593;p46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13175" y="683325"/>
            <a:ext cx="8847227" cy="299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597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8" name="Google Shape;1598;p47"/>
          <p:cNvCxnSpPr/>
          <p:nvPr/>
        </p:nvCxnSpPr>
        <p:spPr>
          <a:xfrm rot="10800000" flipH="1">
            <a:off x="206911" y="3123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99" name="Google Shape;1599;p47"/>
          <p:cNvSpPr txBox="1"/>
          <p:nvPr/>
        </p:nvSpPr>
        <p:spPr>
          <a:xfrm>
            <a:off x="7137750" y="3394425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600" name="Google Shape;1600;p47"/>
          <p:cNvCxnSpPr/>
          <p:nvPr/>
        </p:nvCxnSpPr>
        <p:spPr>
          <a:xfrm rot="10800000" flipH="1">
            <a:off x="206911" y="3123275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01" name="Google Shape;1601;p4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602" name="Google Shape;1602;p4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3" name="Google Shape;1603;p4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4" name="Google Shape;1604;p4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5" name="Google Shape;1605;p4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6" name="Google Shape;1606;p4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7" name="Google Shape;1607;p4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8" name="Google Shape;1608;p4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09" name="Google Shape;1609;p4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10" name="Google Shape;1610;p47"/>
          <p:cNvGrpSpPr/>
          <p:nvPr/>
        </p:nvGrpSpPr>
        <p:grpSpPr>
          <a:xfrm>
            <a:off x="5252141" y="3226488"/>
            <a:ext cx="371504" cy="330515"/>
            <a:chOff x="2250625" y="238125"/>
            <a:chExt cx="3052625" cy="2731525"/>
          </a:xfrm>
        </p:grpSpPr>
        <p:sp>
          <p:nvSpPr>
            <p:cNvPr id="1611" name="Google Shape;1611;p4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2" name="Google Shape;1612;p4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3" name="Google Shape;1613;p4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4" name="Google Shape;1614;p4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5" name="Google Shape;1615;p4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6" name="Google Shape;1616;p4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7" name="Google Shape;1617;p4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18" name="Google Shape;1618;p4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19" name="Google Shape;1619;p47"/>
          <p:cNvGrpSpPr/>
          <p:nvPr/>
        </p:nvGrpSpPr>
        <p:grpSpPr>
          <a:xfrm>
            <a:off x="5736286" y="3233099"/>
            <a:ext cx="1051088" cy="330453"/>
            <a:chOff x="241550" y="3361525"/>
            <a:chExt cx="7044825" cy="2094125"/>
          </a:xfrm>
        </p:grpSpPr>
        <p:sp>
          <p:nvSpPr>
            <p:cNvPr id="1620" name="Google Shape;1620;p4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1" name="Google Shape;1621;p4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2" name="Google Shape;1622;p4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3" name="Google Shape;1623;p4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4" name="Google Shape;1624;p4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5" name="Google Shape;1625;p4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6" name="Google Shape;1626;p4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7" name="Google Shape;1627;p4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8" name="Google Shape;1628;p4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29" name="Google Shape;1629;p4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0" name="Google Shape;1630;p4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1" name="Google Shape;1631;p4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2" name="Google Shape;1632;p4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3" name="Google Shape;1633;p4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4" name="Google Shape;1634;p4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5" name="Google Shape;1635;p4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36" name="Google Shape;1636;p4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1637" name="Google Shape;1637;p47"/>
          <p:cNvSpPr txBox="1"/>
          <p:nvPr/>
        </p:nvSpPr>
        <p:spPr>
          <a:xfrm>
            <a:off x="7153200" y="3133175"/>
            <a:ext cx="19908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Dec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638" name="Google Shape;1638;p47"/>
          <p:cNvSpPr txBox="1"/>
          <p:nvPr/>
        </p:nvSpPr>
        <p:spPr>
          <a:xfrm>
            <a:off x="718625" y="94625"/>
            <a:ext cx="8110500" cy="50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Comprehensive Analysis </a:t>
            </a:r>
            <a:endParaRPr sz="2100" b="1"/>
          </a:p>
        </p:txBody>
      </p:sp>
      <p:sp>
        <p:nvSpPr>
          <p:cNvPr id="1639" name="Google Shape;1639;p47"/>
          <p:cNvSpPr txBox="1"/>
          <p:nvPr/>
        </p:nvSpPr>
        <p:spPr>
          <a:xfrm>
            <a:off x="144750" y="3133175"/>
            <a:ext cx="2916000" cy="33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Gryphsis Academy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1640" name="Google Shape;1640;p4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0" y="689440"/>
            <a:ext cx="9144001" cy="23930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4" name="Shape 1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45" name="Google Shape;1645;p48"/>
          <p:cNvGrpSpPr/>
          <p:nvPr/>
        </p:nvGrpSpPr>
        <p:grpSpPr>
          <a:xfrm>
            <a:off x="490693" y="1585998"/>
            <a:ext cx="1948491" cy="1653938"/>
            <a:chOff x="2250625" y="238125"/>
            <a:chExt cx="3052625" cy="2731525"/>
          </a:xfrm>
        </p:grpSpPr>
        <p:sp>
          <p:nvSpPr>
            <p:cNvPr id="1646" name="Google Shape;1646;p4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7" name="Google Shape;1647;p4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8" name="Google Shape;1648;p4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49" name="Google Shape;1649;p4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0" name="Google Shape;1650;p4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1" name="Google Shape;1651;p4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2" name="Google Shape;1652;p4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3" name="Google Shape;1653;p4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54" name="Google Shape;1654;p48"/>
          <p:cNvGrpSpPr/>
          <p:nvPr/>
        </p:nvGrpSpPr>
        <p:grpSpPr>
          <a:xfrm>
            <a:off x="2857370" y="1584649"/>
            <a:ext cx="5811981" cy="1653940"/>
            <a:chOff x="241550" y="3361525"/>
            <a:chExt cx="7044825" cy="2094125"/>
          </a:xfrm>
        </p:grpSpPr>
        <p:sp>
          <p:nvSpPr>
            <p:cNvPr id="1655" name="Google Shape;1655;p4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6" name="Google Shape;1656;p4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7" name="Google Shape;1657;p4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8" name="Google Shape;1658;p4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59" name="Google Shape;1659;p4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0" name="Google Shape;1660;p4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1" name="Google Shape;1661;p4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2" name="Google Shape;1662;p4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3" name="Google Shape;1663;p4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4" name="Google Shape;1664;p4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5" name="Google Shape;1665;p4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6" name="Google Shape;1666;p4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7" name="Google Shape;1667;p4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8" name="Google Shape;1668;p4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69" name="Google Shape;1669;p4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0" name="Google Shape;1670;p4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1" name="Google Shape;1671;p4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75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6" name="Google Shape;1676;p49"/>
          <p:cNvGrpSpPr/>
          <p:nvPr/>
        </p:nvGrpSpPr>
        <p:grpSpPr>
          <a:xfrm>
            <a:off x="937979" y="347140"/>
            <a:ext cx="792767" cy="702821"/>
            <a:chOff x="2250625" y="238125"/>
            <a:chExt cx="3052625" cy="2731525"/>
          </a:xfrm>
        </p:grpSpPr>
        <p:sp>
          <p:nvSpPr>
            <p:cNvPr id="1677" name="Google Shape;1677;p49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8" name="Google Shape;1678;p49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79" name="Google Shape;1679;p49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0" name="Google Shape;1680;p49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1" name="Google Shape;1681;p49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2" name="Google Shape;1682;p49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3" name="Google Shape;1683;p49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4" name="Google Shape;1684;p49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685" name="Google Shape;1685;p49"/>
          <p:cNvGrpSpPr/>
          <p:nvPr/>
        </p:nvGrpSpPr>
        <p:grpSpPr>
          <a:xfrm>
            <a:off x="445430" y="1112945"/>
            <a:ext cx="1757684" cy="539237"/>
            <a:chOff x="241550" y="3361525"/>
            <a:chExt cx="7044825" cy="2094125"/>
          </a:xfrm>
        </p:grpSpPr>
        <p:sp>
          <p:nvSpPr>
            <p:cNvPr id="1686" name="Google Shape;1686;p49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7" name="Google Shape;1687;p49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8" name="Google Shape;1688;p49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89" name="Google Shape;1689;p49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0" name="Google Shape;1690;p49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1" name="Google Shape;1691;p49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2" name="Google Shape;1692;p49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3" name="Google Shape;1693;p49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4" name="Google Shape;1694;p49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5" name="Google Shape;1695;p49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6" name="Google Shape;1696;p49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7" name="Google Shape;1697;p49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8" name="Google Shape;1698;p49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699" name="Google Shape;1699;p49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0" name="Google Shape;1700;p49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1" name="Google Shape;1701;p49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02" name="Google Shape;1702;p49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16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398145" y="70485"/>
            <a:ext cx="5189855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并行</a:t>
            </a:r>
            <a:r>
              <a:rPr lang="en-US" altLang="zh-CN" sz="2100" b="1">
                <a:solidFill>
                  <a:schemeClr val="dk1"/>
                </a:solidFill>
              </a:rPr>
              <a:t>EVM</a:t>
            </a:r>
            <a:r>
              <a:rPr lang="zh-CN" altLang="en-US" sz="2100" b="1">
                <a:solidFill>
                  <a:schemeClr val="dk1"/>
                </a:solidFill>
              </a:rPr>
              <a:t>项目技术实现路径</a:t>
            </a:r>
            <a:r>
              <a:rPr lang="zh-CN" altLang="en-US" sz="2100" b="1">
                <a:solidFill>
                  <a:schemeClr val="dk1"/>
                </a:solidFill>
              </a:rPr>
              <a:t>一览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422139" y="4365906"/>
            <a:ext cx="44196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Gryphsis Academy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5645150" y="4375150"/>
            <a:ext cx="183769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Mar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8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cxnSp>
        <p:nvCxnSpPr>
          <p:cNvPr id="168" name="Google Shape;168;p16"/>
          <p:cNvCxnSpPr/>
          <p:nvPr/>
        </p:nvCxnSpPr>
        <p:spPr>
          <a:xfrm>
            <a:off x="422526" y="4356775"/>
            <a:ext cx="7061200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9" name="Google Shape;169;p16"/>
          <p:cNvGrpSpPr/>
          <p:nvPr/>
        </p:nvGrpSpPr>
        <p:grpSpPr>
          <a:xfrm>
            <a:off x="7193448" y="247531"/>
            <a:ext cx="289084" cy="251300"/>
            <a:chOff x="2250625" y="238125"/>
            <a:chExt cx="3052625" cy="2731525"/>
          </a:xfrm>
        </p:grpSpPr>
        <p:sp>
          <p:nvSpPr>
            <p:cNvPr id="170" name="Google Shape;170;p1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78" name="Google Shape;178;p16"/>
          <p:cNvGraphicFramePr/>
          <p:nvPr>
            <p:custDataLst>
              <p:tags r:id="rId1"/>
            </p:custDataLst>
          </p:nvPr>
        </p:nvGraphicFramePr>
        <p:xfrm>
          <a:off x="398145" y="578485"/>
          <a:ext cx="7085330" cy="3705225"/>
        </p:xfrm>
        <a:graphic>
          <a:graphicData uri="http://schemas.openxmlformats.org/drawingml/2006/table">
            <a:tbl>
              <a:tblPr>
                <a:noFill/>
                <a:tableStyleId>{8E6A21F0-2E08-42FF-B0D5-8E62C692BF43}</a:tableStyleId>
              </a:tblPr>
              <a:tblGrid>
                <a:gridCol w="1257300"/>
                <a:gridCol w="1195070"/>
                <a:gridCol w="1152525"/>
                <a:gridCol w="1235710"/>
                <a:gridCol w="1152525"/>
                <a:gridCol w="1092200"/>
              </a:tblGrid>
              <a:tr h="39433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项目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架构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类型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虚拟机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并行执行</a:t>
                      </a: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方式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开发</a:t>
                      </a: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语言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</a:tr>
              <a:tr h="36957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Solana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SVM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Memory locks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Rust</a:t>
                      </a:r>
                      <a:endParaRPr lang="en-US" altLang="zh-CN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Aptos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  <a:cs typeface="Times New Roman Regular" panose="02020503050405090304" charset="0"/>
                          <a:sym typeface="+mn-ea"/>
                        </a:rPr>
                        <a:t>MoveVM</a:t>
                      </a:r>
                      <a:endParaRPr lang="en-US" altLang="zh-CN" sz="1000">
                        <a:latin typeface="Times New Roman Regular" panose="02020503050405090304" charset="0"/>
                        <a:cs typeface="Times New Roman Regular" panose="02020503050405090304" charset="0"/>
                        <a:sym typeface="+mn-ea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Block-STM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Rust</a:t>
                      </a:r>
                      <a:endParaRPr lang="en-US" altLang="zh-CN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036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Sei v2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SeiVM</a:t>
                      </a:r>
                      <a:endParaRPr lang="en-US" altLang="zh-CN" sz="100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latin typeface="Times New Roman Regular" panose="02020503050405090304" charset="0"/>
                          <a:cs typeface="Times New Roman Regular" panose="02020503050405090304" charset="0"/>
                          <a:sym typeface="+mn-ea"/>
                        </a:rPr>
                        <a:t>Block-STM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  <a:sym typeface="+mn-ea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TypeScript</a:t>
                      </a:r>
                      <a:endParaRPr lang="en-US" altLang="zh-CN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3591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Sui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  <a:cs typeface="Times New Roman Regular" panose="02020503050405090304" charset="0"/>
                          <a:sym typeface="+mn-ea"/>
                        </a:rPr>
                        <a:t>MoveVM</a:t>
                      </a:r>
                      <a:endParaRPr lang="en-US" altLang="zh-CN" sz="1000">
                        <a:latin typeface="Times New Roman Regular" panose="02020503050405090304" charset="0"/>
                        <a:cs typeface="Times New Roman Regular" panose="02020503050405090304" charset="0"/>
                        <a:sym typeface="+mn-ea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latin typeface="Times New Roman Regular" panose="02020503050405090304" charset="0"/>
                          <a:cs typeface="Times New Roman Regular" panose="02020503050405090304" charset="0"/>
                          <a:sym typeface="+mn-ea"/>
                        </a:rPr>
                        <a:t>Memory locks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  <a:sym typeface="+mn-ea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Rust</a:t>
                      </a:r>
                      <a:endParaRPr lang="en-US" altLang="zh-CN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3528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Neon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EVM</a:t>
                      </a:r>
                      <a:r>
                        <a:rPr lang="zh-CN" altLang="en-US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模拟器</a:t>
                      </a:r>
                      <a:endParaRPr lang="zh-CN" altLang="en-US" sz="100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altLang="zh-CN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ea typeface="宋体" pitchFamily="2" charset="-122"/>
                          <a:cs typeface="Times New Roman Regular" panose="02020503050405090304" charset="0"/>
                        </a:rPr>
                        <a:t>Rust</a:t>
                      </a:r>
                      <a:endParaRPr lang="en-US" altLang="zh-CN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ea typeface="宋体" pitchFamily="2" charset="-122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036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Monad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L1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兼容</a:t>
                      </a:r>
                      <a:r>
                        <a:rPr lang="en-US" altLang="zh-CN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EVM</a:t>
                      </a:r>
                      <a:endParaRPr lang="zh-CN" altLang="en-US" sz="100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latin typeface="Times New Roman Regular" panose="02020503050405090304" charset="0"/>
                          <a:cs typeface="Times New Roman Regular" panose="02020503050405090304" charset="0"/>
                          <a:sym typeface="+mn-ea"/>
                        </a:rPr>
                        <a:t>Block-STM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  <a:sym typeface="+mn-ea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C++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39725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Eclipse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依托</a:t>
                      </a:r>
                      <a:r>
                        <a:rPr lang="en-US" altLang="zh-CN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SVM</a:t>
                      </a:r>
                      <a:endParaRPr lang="en-US" altLang="zh-CN" sz="100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Rust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39725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Fuel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模块化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其他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CN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FuelVM</a:t>
                      </a:r>
                      <a:endParaRPr lang="en-US" altLang="zh-CN" sz="1000"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UTXOs + Strict Access List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Rust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6322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Lumio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单体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L2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依托</a:t>
                      </a:r>
                      <a:r>
                        <a:rPr lang="en-US" altLang="zh-CN" sz="1000"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MoveVM/SVM</a:t>
                      </a:r>
                      <a:endParaRPr lang="zh-CN" altLang="en-US" sz="1000">
                        <a:latin typeface="Times New Roman Regular" panose="02020503050405090304" charset="0"/>
                        <a:ea typeface="宋体" charset="0"/>
                        <a:cs typeface="Times New Roman Regular" panose="02020503050405090304" charset="0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/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alt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Rust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4" name="Google Shape;164;p16"/>
          <p:cNvCxnSpPr/>
          <p:nvPr/>
        </p:nvCxnSpPr>
        <p:spPr>
          <a:xfrm rot="10800000" flipH="1">
            <a:off x="222436" y="45573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5" name="Google Shape;165;p16"/>
          <p:cNvSpPr txBox="1"/>
          <p:nvPr/>
        </p:nvSpPr>
        <p:spPr>
          <a:xfrm>
            <a:off x="1002665" y="522605"/>
            <a:ext cx="5483860" cy="5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altLang="en-US" sz="2100" b="1">
                <a:solidFill>
                  <a:schemeClr val="dk1"/>
                </a:solidFill>
              </a:rPr>
              <a:t>以太坊与并行</a:t>
            </a:r>
            <a:r>
              <a:rPr lang="en-US" altLang="zh-CN" sz="2100" b="1">
                <a:solidFill>
                  <a:schemeClr val="dk1"/>
                </a:solidFill>
              </a:rPr>
              <a:t>L1</a:t>
            </a:r>
            <a:r>
              <a:rPr lang="zh-CN" altLang="en-US" sz="2100" b="1">
                <a:solidFill>
                  <a:schemeClr val="dk1"/>
                </a:solidFill>
              </a:rPr>
              <a:t>公链主要生态</a:t>
            </a:r>
            <a:endParaRPr lang="zh-CN" altLang="en-US" sz="2100" b="1">
              <a:solidFill>
                <a:schemeClr val="dk1"/>
              </a:solidFill>
            </a:endParaRPr>
          </a:p>
        </p:txBody>
      </p:sp>
      <p:sp>
        <p:nvSpPr>
          <p:cNvPr id="166" name="Google Shape;166;p16"/>
          <p:cNvSpPr txBox="1"/>
          <p:nvPr/>
        </p:nvSpPr>
        <p:spPr>
          <a:xfrm>
            <a:off x="534035" y="3820160"/>
            <a:ext cx="5737860" cy="492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en-US" altLang="zh-CN" sz="1000">
                <a:solidFill>
                  <a:srgbClr val="666666"/>
                </a:solidFill>
              </a:rPr>
              <a:t>EtherScan</a:t>
            </a:r>
            <a:r>
              <a:rPr lang="en-US" altLang="zh-CN" sz="1000">
                <a:solidFill>
                  <a:srgbClr val="666666"/>
                </a:solidFill>
              </a:rPr>
              <a:t>, Solana Explorer, Aptos Explorer, Sei Blog, Monad Homepage, RootData</a:t>
            </a:r>
            <a:endParaRPr lang="en-US" altLang="zh-CN" sz="1000">
              <a:solidFill>
                <a:srgbClr val="666666"/>
              </a:solidFill>
            </a:endParaRPr>
          </a:p>
          <a:p>
            <a:pPr marL="0" indent="0">
              <a:buNone/>
            </a:pPr>
            <a:r>
              <a:rPr lang="en-US" altLang="zh-CN" sz="1000">
                <a:solidFill>
                  <a:srgbClr val="666666"/>
                </a:solidFill>
              </a:rPr>
              <a:t>Note: TPS theor</a:t>
            </a:r>
            <a:r>
              <a:rPr lang="en-US" altLang="zh-CN" sz="1000">
                <a:solidFill>
                  <a:srgbClr val="666666"/>
                </a:solidFill>
              </a:rPr>
              <a:t>etical value marked with *</a:t>
            </a:r>
            <a:endParaRPr lang="en-US" altLang="zh-CN" sz="1000">
              <a:solidFill>
                <a:srgbClr val="666666"/>
              </a:solidFill>
            </a:endParaRPr>
          </a:p>
        </p:txBody>
      </p:sp>
      <p:sp>
        <p:nvSpPr>
          <p:cNvPr id="167" name="Google Shape;167;p16"/>
          <p:cNvSpPr txBox="1"/>
          <p:nvPr/>
        </p:nvSpPr>
        <p:spPr>
          <a:xfrm>
            <a:off x="6208060" y="3820120"/>
            <a:ext cx="1990800" cy="339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indent="0"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en-US" altLang="zh-CN" sz="1000">
                <a:solidFill>
                  <a:srgbClr val="666666"/>
                </a:solidFill>
              </a:rPr>
              <a:t>February</a:t>
            </a:r>
            <a:r>
              <a:rPr lang="zh-CN" sz="1000">
                <a:solidFill>
                  <a:srgbClr val="666666"/>
                </a:solidFill>
              </a:rPr>
              <a:t> </a:t>
            </a:r>
            <a:r>
              <a:rPr lang="en-US" altLang="zh-CN" sz="1000">
                <a:solidFill>
                  <a:srgbClr val="666666"/>
                </a:solidFill>
              </a:rPr>
              <a:t>24</a:t>
            </a:r>
            <a:r>
              <a:rPr lang="zh-CN" sz="1000">
                <a:solidFill>
                  <a:srgbClr val="666666"/>
                </a:solidFill>
              </a:rPr>
              <a:t>, 202</a:t>
            </a:r>
            <a:r>
              <a:rPr lang="en-US" altLang="zh-CN" sz="1000">
                <a:solidFill>
                  <a:srgbClr val="666666"/>
                </a:solidFill>
              </a:rPr>
              <a:t>4</a:t>
            </a:r>
            <a:endParaRPr lang="en-US" altLang="zh-CN" sz="1000">
              <a:solidFill>
                <a:srgbClr val="666666"/>
              </a:solidFill>
            </a:endParaRPr>
          </a:p>
        </p:txBody>
      </p:sp>
      <p:cxnSp>
        <p:nvCxnSpPr>
          <p:cNvPr id="168" name="Google Shape;168;p16"/>
          <p:cNvCxnSpPr/>
          <p:nvPr/>
        </p:nvCxnSpPr>
        <p:spPr>
          <a:xfrm>
            <a:off x="554606" y="3808770"/>
            <a:ext cx="7455535" cy="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9" name="Google Shape;169;p16"/>
          <p:cNvGrpSpPr/>
          <p:nvPr/>
        </p:nvGrpSpPr>
        <p:grpSpPr>
          <a:xfrm>
            <a:off x="7402363" y="667266"/>
            <a:ext cx="289084" cy="251300"/>
            <a:chOff x="2250625" y="238125"/>
            <a:chExt cx="3052625" cy="2731525"/>
          </a:xfrm>
        </p:grpSpPr>
        <p:sp>
          <p:nvSpPr>
            <p:cNvPr id="170" name="Google Shape;170;p16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1" name="Google Shape;171;p16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2" name="Google Shape;172;p16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3" name="Google Shape;173;p16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4" name="Google Shape;174;p16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5" name="Google Shape;175;p16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6" name="Google Shape;176;p16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77" name="Google Shape;177;p16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aphicFrame>
        <p:nvGraphicFramePr>
          <p:cNvPr id="178" name="Google Shape;178;p16"/>
          <p:cNvGraphicFramePr/>
          <p:nvPr>
            <p:custDataLst>
              <p:tags r:id="rId1"/>
            </p:custDataLst>
          </p:nvPr>
        </p:nvGraphicFramePr>
        <p:xfrm>
          <a:off x="1002665" y="1030605"/>
          <a:ext cx="6688455" cy="2677795"/>
        </p:xfrm>
        <a:graphic>
          <a:graphicData uri="http://schemas.openxmlformats.org/drawingml/2006/table">
            <a:tbl>
              <a:tblPr>
                <a:noFill/>
                <a:tableStyleId>{8E6A21F0-2E08-42FF-B0D5-8E62C692BF43}</a:tableStyleId>
              </a:tblPr>
              <a:tblGrid>
                <a:gridCol w="690245"/>
                <a:gridCol w="690880"/>
                <a:gridCol w="723900"/>
                <a:gridCol w="875665"/>
                <a:gridCol w="792480"/>
                <a:gridCol w="1012190"/>
                <a:gridCol w="1052830"/>
                <a:gridCol w="850265"/>
              </a:tblGrid>
              <a:tr h="56134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项目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TPS</a:t>
                      </a:r>
                      <a:endParaRPr lang="en-US" alt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生态项目</a:t>
                      </a: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数量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DeFi</a:t>
                      </a:r>
                      <a:endParaRPr lang="en-US" alt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NFT</a:t>
                      </a:r>
                      <a:endParaRPr lang="en-US" alt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游戏</a:t>
                      </a:r>
                      <a:endParaRPr lang="zh-CN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元宇宙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基础</a:t>
                      </a:r>
                      <a:r>
                        <a:rPr lang="zh-CN" altLang="en-US" sz="1200" b="1">
                          <a:solidFill>
                            <a:schemeClr val="lt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" panose="02020503050405090304"/>
                          <a:sym typeface="Times New Roman" panose="02020503050405090304"/>
                        </a:rPr>
                        <a:t>设施</a:t>
                      </a:r>
                      <a:endParaRPr lang="zh-CN" altLang="en-US" sz="1200" b="1">
                        <a:solidFill>
                          <a:schemeClr val="lt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" panose="02020503050405090304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rgbClr val="244C9A"/>
                    </a:solidFill>
                  </a:tcPr>
                </a:tc>
              </a:tr>
              <a:tr h="40259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CN" altLang="en-US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以太坊</a:t>
                      </a:r>
                      <a:endParaRPr lang="zh-CN" altLang="en-US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12.8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2256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805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366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141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37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371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Solana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3191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561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151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70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66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13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111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26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Aptos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17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157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56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5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39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Sei v2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28300*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62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32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17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Sui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46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99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42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6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24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  <a:tr h="342900">
                <a:tc>
                  <a:txBody>
                    <a:bodyPr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 panose="020B0604020202090204"/>
                        <a:buNone/>
                      </a:pPr>
                      <a:r>
                        <a:rPr lang="en-US" altLang="zh-CN" sz="1000">
                          <a:solidFill>
                            <a:schemeClr val="dk1"/>
                          </a:solidFill>
                          <a:latin typeface="Times New Roman Regular" panose="02020503050405090304" charset="0"/>
                          <a:ea typeface="Times New Roman" panose="02020503050405090304"/>
                          <a:cs typeface="Times New Roman Regular" panose="02020503050405090304" charset="0"/>
                          <a:sym typeface="Times New Roman" panose="02020503050405090304"/>
                        </a:rPr>
                        <a:t>Monad</a:t>
                      </a:r>
                      <a:endParaRPr lang="en-US" altLang="zh-CN" sz="1000">
                        <a:solidFill>
                          <a:schemeClr val="dk1"/>
                        </a:solidFill>
                        <a:latin typeface="Times New Roman Regular" panose="02020503050405090304" charset="0"/>
                        <a:ea typeface="Times New Roman" panose="02020503050405090304"/>
                        <a:cs typeface="Times New Roman Regular" panose="02020503050405090304" charset="0"/>
                        <a:sym typeface="Times New Roman" panose="02020503050405090304"/>
                      </a:endParaRPr>
                    </a:p>
                  </a:txBody>
                  <a:tcPr marL="91425" marR="91425" marT="91425" marB="91425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10000*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2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  <a:tc>
                  <a:txBody>
                    <a:bodyPr/>
                    <a:p>
                      <a:pPr marL="0" indent="0" algn="ctr">
                        <a:buNone/>
                      </a:pPr>
                      <a:r>
                        <a:rPr lang="en-US" sz="1100">
                          <a:solidFill>
                            <a:srgbClr val="000000"/>
                          </a:solidFill>
                          <a:latin typeface="Times New Roman Regular" panose="02020503050405090304" charset="0"/>
                          <a:cs typeface="Times New Roman Regular" panose="02020503050405090304" charset="0"/>
                        </a:rPr>
                        <a:t>0</a:t>
                      </a:r>
                      <a:endParaRPr lang="en-US" altLang="en-US" sz="1100">
                        <a:solidFill>
                          <a:srgbClr val="000000"/>
                        </a:solidFill>
                        <a:latin typeface="Times New Roman Regular" panose="02020503050405090304" charset="0"/>
                        <a:cs typeface="Times New Roman Regular" panose="02020503050405090304" charset="0"/>
                      </a:endParaRPr>
                    </a:p>
                  </a:txBody>
                  <a:tcPr marL="12700" marR="12700" marT="12700" vert="horz" anchor="ctr" anchorCtr="0"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3" name="Google Shape;183;p17"/>
          <p:cNvCxnSpPr/>
          <p:nvPr/>
        </p:nvCxnSpPr>
        <p:spPr>
          <a:xfrm rot="10800000" flipH="1">
            <a:off x="222436" y="43287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4" name="Google Shape;184;p17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</a:rPr>
              <a:t>山寨插针反弹表现</a:t>
            </a:r>
            <a:r>
              <a:rPr lang="zh-CN" sz="2100" b="1">
                <a:solidFill>
                  <a:schemeClr val="dk1"/>
                </a:solidFill>
              </a:rPr>
              <a:t> </a:t>
            </a:r>
            <a:endParaRPr sz="2100" b="1">
              <a:solidFill>
                <a:schemeClr val="dk1"/>
              </a:solidFill>
            </a:endParaRPr>
          </a:p>
        </p:txBody>
      </p:sp>
      <p:sp>
        <p:nvSpPr>
          <p:cNvPr id="185" name="Google Shape;185;p17"/>
          <p:cNvSpPr txBox="1"/>
          <p:nvPr/>
        </p:nvSpPr>
        <p:spPr>
          <a:xfrm>
            <a:off x="185349" y="440931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</a:t>
            </a:r>
            <a:r>
              <a:rPr lang="zh-CN" sz="1000">
                <a:solidFill>
                  <a:srgbClr val="666666"/>
                </a:solidFill>
              </a:rPr>
              <a:t>Binance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86" name="Google Shape;186;p17"/>
          <p:cNvSpPr txBox="1"/>
          <p:nvPr/>
        </p:nvSpPr>
        <p:spPr>
          <a:xfrm>
            <a:off x="6863925" y="43386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</a:t>
            </a:r>
            <a:r>
              <a:rPr lang="zh-CN" sz="1000">
                <a:solidFill>
                  <a:srgbClr val="666666"/>
                </a:solidFill>
              </a:rPr>
              <a:t>Jan</a:t>
            </a:r>
            <a:r>
              <a:rPr lang="zh-CN" sz="1000">
                <a:solidFill>
                  <a:srgbClr val="666666"/>
                </a:solidFill>
              </a:rPr>
              <a:t> 3, 2024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187" name="Google Shape;187;p17"/>
          <p:cNvSpPr txBox="1"/>
          <p:nvPr/>
        </p:nvSpPr>
        <p:spPr>
          <a:xfrm>
            <a:off x="6848475" y="45998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188" name="Google Shape;188;p17"/>
          <p:cNvCxnSpPr/>
          <p:nvPr/>
        </p:nvCxnSpPr>
        <p:spPr>
          <a:xfrm rot="10800000" flipH="1">
            <a:off x="222436" y="4308000"/>
            <a:ext cx="8655300" cy="30600"/>
          </a:xfrm>
          <a:prstGeom prst="straightConnector1">
            <a:avLst/>
          </a:prstGeom>
          <a:noFill/>
          <a:ln w="19050" cap="flat" cmpd="sng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9" name="Google Shape;189;p17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190" name="Google Shape;190;p1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1" name="Google Shape;191;p1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2" name="Google Shape;192;p1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3" name="Google Shape;193;p1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4" name="Google Shape;194;p1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5" name="Google Shape;195;p1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6" name="Google Shape;196;p1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197" name="Google Shape;197;p1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198" name="Google Shape;198;p17"/>
          <p:cNvGrpSpPr/>
          <p:nvPr/>
        </p:nvGrpSpPr>
        <p:grpSpPr>
          <a:xfrm>
            <a:off x="4962866" y="4431913"/>
            <a:ext cx="371504" cy="330515"/>
            <a:chOff x="2250625" y="238125"/>
            <a:chExt cx="3052625" cy="2731525"/>
          </a:xfrm>
        </p:grpSpPr>
        <p:sp>
          <p:nvSpPr>
            <p:cNvPr id="199" name="Google Shape;199;p17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0" name="Google Shape;200;p17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1" name="Google Shape;201;p17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2" name="Google Shape;202;p17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3" name="Google Shape;203;p17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4" name="Google Shape;204;p17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5" name="Google Shape;205;p17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6" name="Google Shape;206;p17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07" name="Google Shape;207;p17"/>
          <p:cNvGrpSpPr/>
          <p:nvPr/>
        </p:nvGrpSpPr>
        <p:grpSpPr>
          <a:xfrm>
            <a:off x="5447011" y="4438524"/>
            <a:ext cx="1051088" cy="330453"/>
            <a:chOff x="241550" y="3361525"/>
            <a:chExt cx="7044825" cy="2094125"/>
          </a:xfrm>
        </p:grpSpPr>
        <p:sp>
          <p:nvSpPr>
            <p:cNvPr id="208" name="Google Shape;208;p17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09" name="Google Shape;209;p17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0" name="Google Shape;210;p17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1" name="Google Shape;211;p17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2" name="Google Shape;212;p17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3" name="Google Shape;213;p17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4" name="Google Shape;214;p17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5" name="Google Shape;215;p17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6" name="Google Shape;216;p17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7" name="Google Shape;217;p17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8" name="Google Shape;218;p17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19" name="Google Shape;219;p17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0" name="Google Shape;220;p17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1" name="Google Shape;221;p17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2" name="Google Shape;222;p17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3" name="Google Shape;223;p17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24" name="Google Shape;224;p17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25" name="Google Shape;225;p17"/>
          <p:cNvSpPr txBox="1"/>
          <p:nvPr/>
        </p:nvSpPr>
        <p:spPr>
          <a:xfrm>
            <a:off x="727994" y="425875"/>
            <a:ext cx="81105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Binance 交易所现货 USDT 交易对</a:t>
            </a:r>
            <a:endParaRPr sz="1000">
              <a:solidFill>
                <a:srgbClr val="666666"/>
              </a:solidFill>
            </a:endParaRPr>
          </a:p>
        </p:txBody>
      </p:sp>
      <p:pic>
        <p:nvPicPr>
          <p:cNvPr id="226" name="Google Shape;226;p17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99800" y="737775"/>
            <a:ext cx="8900526" cy="34376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1" name="Google Shape;231;p18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152400" y="-226675"/>
            <a:ext cx="8693238" cy="47414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32" name="Google Shape;232;p1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3" name="Google Shape;233;p18"/>
          <p:cNvSpPr txBox="1"/>
          <p:nvPr/>
        </p:nvSpPr>
        <p:spPr>
          <a:xfrm>
            <a:off x="718625" y="94625"/>
            <a:ext cx="8110500" cy="5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2100" b="1">
                <a:solidFill>
                  <a:schemeClr val="dk1"/>
                </a:solidFill>
                <a:latin typeface="Times New Roman" panose="02020503050405090304"/>
                <a:ea typeface="Times New Roman" panose="02020503050405090304"/>
                <a:cs typeface="Times New Roman" panose="02020503050405090304"/>
                <a:sym typeface="Times New Roman" panose="02020503050405090304"/>
              </a:rPr>
              <a:t>RDNT Price &amp; Historical Events</a:t>
            </a:r>
            <a:endParaRPr sz="2100" b="1">
              <a:solidFill>
                <a:schemeClr val="dk1"/>
              </a:solidFill>
              <a:latin typeface="Times New Roman" panose="02020503050405090304"/>
              <a:ea typeface="Times New Roman" panose="02020503050405090304"/>
              <a:cs typeface="Times New Roman" panose="02020503050405090304"/>
              <a:sym typeface="Times New Roman" panose="02020503050405090304"/>
            </a:endParaRPr>
          </a:p>
        </p:txBody>
      </p:sp>
      <p:sp>
        <p:nvSpPr>
          <p:cNvPr id="234" name="Google Shape;234;p18"/>
          <p:cNvSpPr txBox="1"/>
          <p:nvPr/>
        </p:nvSpPr>
        <p:spPr>
          <a:xfrm>
            <a:off x="7168725" y="441480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Date as of May 31, 2023</a:t>
            </a:r>
            <a:endParaRPr sz="1000">
              <a:solidFill>
                <a:srgbClr val="666666"/>
              </a:solidFill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7153275" y="4676050"/>
            <a:ext cx="19908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Twitter: @GryphsisAcademy</a:t>
            </a:r>
            <a:endParaRPr sz="1000">
              <a:solidFill>
                <a:srgbClr val="666666"/>
              </a:solidFill>
            </a:endParaRPr>
          </a:p>
        </p:txBody>
      </p:sp>
      <p:cxnSp>
        <p:nvCxnSpPr>
          <p:cNvPr id="236" name="Google Shape;236;p18"/>
          <p:cNvCxnSpPr/>
          <p:nvPr/>
        </p:nvCxnSpPr>
        <p:spPr>
          <a:xfrm rot="10800000" flipH="1">
            <a:off x="222436" y="4404900"/>
            <a:ext cx="8678100" cy="9900"/>
          </a:xfrm>
          <a:prstGeom prst="straightConnector1">
            <a:avLst/>
          </a:prstGeom>
          <a:noFill/>
          <a:ln w="19050" cap="flat" cmpd="sng">
            <a:solidFill>
              <a:srgbClr val="254C9A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7" name="Google Shape;237;p18"/>
          <p:cNvGrpSpPr/>
          <p:nvPr/>
        </p:nvGrpSpPr>
        <p:grpSpPr>
          <a:xfrm>
            <a:off x="185356" y="202972"/>
            <a:ext cx="456367" cy="404539"/>
            <a:chOff x="2250625" y="238125"/>
            <a:chExt cx="3052625" cy="2731525"/>
          </a:xfrm>
        </p:grpSpPr>
        <p:sp>
          <p:nvSpPr>
            <p:cNvPr id="238" name="Google Shape;238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39" name="Google Shape;239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0" name="Google Shape;240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1" name="Google Shape;241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2" name="Google Shape;242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3" name="Google Shape;243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4" name="Google Shape;244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5" name="Google Shape;245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46" name="Google Shape;246;p18"/>
          <p:cNvGrpSpPr/>
          <p:nvPr/>
        </p:nvGrpSpPr>
        <p:grpSpPr>
          <a:xfrm>
            <a:off x="5267666" y="4508113"/>
            <a:ext cx="371504" cy="330515"/>
            <a:chOff x="2250625" y="238125"/>
            <a:chExt cx="3052625" cy="2731525"/>
          </a:xfrm>
        </p:grpSpPr>
        <p:sp>
          <p:nvSpPr>
            <p:cNvPr id="247" name="Google Shape;247;p18"/>
            <p:cNvSpPr/>
            <p:nvPr/>
          </p:nvSpPr>
          <p:spPr>
            <a:xfrm>
              <a:off x="2892775" y="238125"/>
              <a:ext cx="1126150" cy="1605400"/>
            </a:xfrm>
            <a:custGeom>
              <a:avLst/>
              <a:gdLst/>
              <a:ahLst/>
              <a:cxnLst/>
              <a:rect l="l" t="t" r="r" b="b"/>
              <a:pathLst>
                <a:path w="45046" h="64216" extrusionOk="0">
                  <a:moveTo>
                    <a:pt x="1" y="0"/>
                  </a:moveTo>
                  <a:lnTo>
                    <a:pt x="1" y="6422"/>
                  </a:lnTo>
                  <a:lnTo>
                    <a:pt x="12844" y="6422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19265"/>
                  </a:lnTo>
                  <a:lnTo>
                    <a:pt x="19360" y="19265"/>
                  </a:lnTo>
                  <a:lnTo>
                    <a:pt x="19360" y="25686"/>
                  </a:lnTo>
                  <a:lnTo>
                    <a:pt x="12844" y="25686"/>
                  </a:lnTo>
                  <a:lnTo>
                    <a:pt x="12844" y="32108"/>
                  </a:lnTo>
                  <a:lnTo>
                    <a:pt x="19360" y="32108"/>
                  </a:lnTo>
                  <a:lnTo>
                    <a:pt x="19360" y="38529"/>
                  </a:lnTo>
                  <a:lnTo>
                    <a:pt x="25781" y="38529"/>
                  </a:lnTo>
                  <a:lnTo>
                    <a:pt x="25781" y="44951"/>
                  </a:lnTo>
                  <a:lnTo>
                    <a:pt x="25781" y="51372"/>
                  </a:lnTo>
                  <a:lnTo>
                    <a:pt x="32203" y="51372"/>
                  </a:lnTo>
                  <a:lnTo>
                    <a:pt x="32203" y="57794"/>
                  </a:lnTo>
                  <a:lnTo>
                    <a:pt x="38624" y="57794"/>
                  </a:lnTo>
                  <a:lnTo>
                    <a:pt x="38624" y="64215"/>
                  </a:lnTo>
                  <a:lnTo>
                    <a:pt x="45046" y="64215"/>
                  </a:lnTo>
                  <a:lnTo>
                    <a:pt x="45046" y="57794"/>
                  </a:lnTo>
                  <a:lnTo>
                    <a:pt x="45046" y="51372"/>
                  </a:lnTo>
                  <a:lnTo>
                    <a:pt x="45046" y="44951"/>
                  </a:lnTo>
                  <a:lnTo>
                    <a:pt x="38624" y="44951"/>
                  </a:lnTo>
                  <a:lnTo>
                    <a:pt x="38624" y="38529"/>
                  </a:lnTo>
                  <a:lnTo>
                    <a:pt x="38624" y="32108"/>
                  </a:lnTo>
                  <a:lnTo>
                    <a:pt x="32203" y="32108"/>
                  </a:lnTo>
                  <a:lnTo>
                    <a:pt x="32203" y="25686"/>
                  </a:lnTo>
                  <a:lnTo>
                    <a:pt x="32203" y="19265"/>
                  </a:lnTo>
                  <a:lnTo>
                    <a:pt x="38624" y="19265"/>
                  </a:lnTo>
                  <a:lnTo>
                    <a:pt x="38624" y="12843"/>
                  </a:lnTo>
                  <a:lnTo>
                    <a:pt x="32203" y="12843"/>
                  </a:lnTo>
                  <a:lnTo>
                    <a:pt x="32203" y="6422"/>
                  </a:lnTo>
                  <a:lnTo>
                    <a:pt x="19360" y="6422"/>
                  </a:lnTo>
                  <a:lnTo>
                    <a:pt x="19360" y="0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8" name="Google Shape;248;p18"/>
            <p:cNvSpPr/>
            <p:nvPr/>
          </p:nvSpPr>
          <p:spPr>
            <a:xfrm>
              <a:off x="4018900" y="238125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49" name="Google Shape;249;p18"/>
            <p:cNvSpPr/>
            <p:nvPr/>
          </p:nvSpPr>
          <p:spPr>
            <a:xfrm>
              <a:off x="2250625" y="398650"/>
              <a:ext cx="2731550" cy="2571000"/>
            </a:xfrm>
            <a:custGeom>
              <a:avLst/>
              <a:gdLst/>
              <a:ahLst/>
              <a:cxnLst/>
              <a:rect l="l" t="t" r="r" b="b"/>
              <a:pathLst>
                <a:path w="109262" h="102840" extrusionOk="0">
                  <a:moveTo>
                    <a:pt x="89997" y="6422"/>
                  </a:moveTo>
                  <a:lnTo>
                    <a:pt x="89997" y="12844"/>
                  </a:lnTo>
                  <a:lnTo>
                    <a:pt x="83575" y="12844"/>
                  </a:lnTo>
                  <a:lnTo>
                    <a:pt x="83575" y="6422"/>
                  </a:lnTo>
                  <a:close/>
                  <a:moveTo>
                    <a:pt x="77153" y="1"/>
                  </a:moveTo>
                  <a:lnTo>
                    <a:pt x="77153" y="44951"/>
                  </a:lnTo>
                  <a:lnTo>
                    <a:pt x="70732" y="44951"/>
                  </a:lnTo>
                  <a:lnTo>
                    <a:pt x="70732" y="51467"/>
                  </a:lnTo>
                  <a:lnTo>
                    <a:pt x="70732" y="57889"/>
                  </a:lnTo>
                  <a:lnTo>
                    <a:pt x="64310" y="57889"/>
                  </a:lnTo>
                  <a:lnTo>
                    <a:pt x="64310" y="51467"/>
                  </a:lnTo>
                  <a:lnTo>
                    <a:pt x="57889" y="51467"/>
                  </a:lnTo>
                  <a:lnTo>
                    <a:pt x="57889" y="44951"/>
                  </a:lnTo>
                  <a:lnTo>
                    <a:pt x="45046" y="44951"/>
                  </a:lnTo>
                  <a:lnTo>
                    <a:pt x="45046" y="38530"/>
                  </a:lnTo>
                  <a:lnTo>
                    <a:pt x="32108" y="38530"/>
                  </a:lnTo>
                  <a:lnTo>
                    <a:pt x="32108" y="44951"/>
                  </a:lnTo>
                  <a:lnTo>
                    <a:pt x="25687" y="44951"/>
                  </a:lnTo>
                  <a:lnTo>
                    <a:pt x="25687" y="38530"/>
                  </a:lnTo>
                  <a:lnTo>
                    <a:pt x="19265" y="38530"/>
                  </a:lnTo>
                  <a:lnTo>
                    <a:pt x="19265" y="19265"/>
                  </a:lnTo>
                  <a:lnTo>
                    <a:pt x="12938" y="19265"/>
                  </a:lnTo>
                  <a:lnTo>
                    <a:pt x="12938" y="44951"/>
                  </a:lnTo>
                  <a:lnTo>
                    <a:pt x="19360" y="44951"/>
                  </a:lnTo>
                  <a:lnTo>
                    <a:pt x="19360" y="51467"/>
                  </a:lnTo>
                  <a:lnTo>
                    <a:pt x="12938" y="51467"/>
                  </a:lnTo>
                  <a:lnTo>
                    <a:pt x="12938" y="70637"/>
                  </a:lnTo>
                  <a:lnTo>
                    <a:pt x="6422" y="70637"/>
                  </a:lnTo>
                  <a:lnTo>
                    <a:pt x="6422" y="77059"/>
                  </a:lnTo>
                  <a:lnTo>
                    <a:pt x="1" y="77059"/>
                  </a:lnTo>
                  <a:lnTo>
                    <a:pt x="1" y="83575"/>
                  </a:lnTo>
                  <a:lnTo>
                    <a:pt x="6422" y="83575"/>
                  </a:lnTo>
                  <a:lnTo>
                    <a:pt x="6422" y="102840"/>
                  </a:lnTo>
                  <a:lnTo>
                    <a:pt x="19265" y="102840"/>
                  </a:lnTo>
                  <a:lnTo>
                    <a:pt x="19265" y="96418"/>
                  </a:lnTo>
                  <a:lnTo>
                    <a:pt x="12938" y="96418"/>
                  </a:lnTo>
                  <a:lnTo>
                    <a:pt x="12938" y="83575"/>
                  </a:lnTo>
                  <a:lnTo>
                    <a:pt x="19360" y="83575"/>
                  </a:lnTo>
                  <a:lnTo>
                    <a:pt x="19360" y="77153"/>
                  </a:lnTo>
                  <a:lnTo>
                    <a:pt x="25781" y="77153"/>
                  </a:lnTo>
                  <a:lnTo>
                    <a:pt x="25781" y="70637"/>
                  </a:lnTo>
                  <a:lnTo>
                    <a:pt x="38624" y="70637"/>
                  </a:lnTo>
                  <a:lnTo>
                    <a:pt x="38624" y="89997"/>
                  </a:lnTo>
                  <a:lnTo>
                    <a:pt x="45046" y="89997"/>
                  </a:lnTo>
                  <a:lnTo>
                    <a:pt x="45046" y="83575"/>
                  </a:lnTo>
                  <a:lnTo>
                    <a:pt x="51467" y="83575"/>
                  </a:lnTo>
                  <a:lnTo>
                    <a:pt x="51467" y="77153"/>
                  </a:lnTo>
                  <a:lnTo>
                    <a:pt x="57889" y="77153"/>
                  </a:lnTo>
                  <a:lnTo>
                    <a:pt x="57889" y="70637"/>
                  </a:lnTo>
                  <a:lnTo>
                    <a:pt x="64310" y="70637"/>
                  </a:lnTo>
                  <a:lnTo>
                    <a:pt x="64310" y="77059"/>
                  </a:lnTo>
                  <a:lnTo>
                    <a:pt x="77153" y="77059"/>
                  </a:lnTo>
                  <a:lnTo>
                    <a:pt x="77153" y="83575"/>
                  </a:lnTo>
                  <a:lnTo>
                    <a:pt x="83575" y="83575"/>
                  </a:lnTo>
                  <a:lnTo>
                    <a:pt x="83575" y="89997"/>
                  </a:lnTo>
                  <a:lnTo>
                    <a:pt x="89997" y="89997"/>
                  </a:lnTo>
                  <a:lnTo>
                    <a:pt x="89997" y="77153"/>
                  </a:lnTo>
                  <a:lnTo>
                    <a:pt x="89997" y="70637"/>
                  </a:lnTo>
                  <a:lnTo>
                    <a:pt x="96418" y="70637"/>
                  </a:lnTo>
                  <a:lnTo>
                    <a:pt x="96418" y="64216"/>
                  </a:lnTo>
                  <a:lnTo>
                    <a:pt x="109261" y="64216"/>
                  </a:lnTo>
                  <a:lnTo>
                    <a:pt x="109261" y="57794"/>
                  </a:lnTo>
                  <a:lnTo>
                    <a:pt x="102840" y="57794"/>
                  </a:lnTo>
                  <a:lnTo>
                    <a:pt x="102840" y="51467"/>
                  </a:lnTo>
                  <a:lnTo>
                    <a:pt x="102840" y="44951"/>
                  </a:lnTo>
                  <a:lnTo>
                    <a:pt x="96418" y="44951"/>
                  </a:lnTo>
                  <a:lnTo>
                    <a:pt x="96418" y="32108"/>
                  </a:lnTo>
                  <a:lnTo>
                    <a:pt x="89997" y="32108"/>
                  </a:lnTo>
                  <a:lnTo>
                    <a:pt x="89997" y="19265"/>
                  </a:lnTo>
                  <a:lnTo>
                    <a:pt x="102840" y="19265"/>
                  </a:lnTo>
                  <a:lnTo>
                    <a:pt x="102840" y="12844"/>
                  </a:lnTo>
                  <a:lnTo>
                    <a:pt x="96418" y="12844"/>
                  </a:lnTo>
                  <a:lnTo>
                    <a:pt x="96418" y="6422"/>
                  </a:lnTo>
                  <a:lnTo>
                    <a:pt x="102840" y="6422"/>
                  </a:lnTo>
                  <a:lnTo>
                    <a:pt x="102840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0" name="Google Shape;250;p18"/>
            <p:cNvSpPr/>
            <p:nvPr/>
          </p:nvSpPr>
          <p:spPr>
            <a:xfrm>
              <a:off x="4982150" y="1522425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6422" y="0"/>
                  </a:moveTo>
                  <a:lnTo>
                    <a:pt x="6422" y="6422"/>
                  </a:lnTo>
                  <a:lnTo>
                    <a:pt x="0" y="6422"/>
                  </a:lnTo>
                  <a:lnTo>
                    <a:pt x="0" y="12843"/>
                  </a:lnTo>
                  <a:lnTo>
                    <a:pt x="12843" y="12843"/>
                  </a:lnTo>
                  <a:lnTo>
                    <a:pt x="12843" y="642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1" name="Google Shape;251;p18"/>
            <p:cNvSpPr/>
            <p:nvPr/>
          </p:nvSpPr>
          <p:spPr>
            <a:xfrm>
              <a:off x="4821600" y="2809100"/>
              <a:ext cx="160575" cy="160550"/>
            </a:xfrm>
            <a:custGeom>
              <a:avLst/>
              <a:gdLst/>
              <a:ahLst/>
              <a:cxnLst/>
              <a:rect l="l" t="t" r="r" b="b"/>
              <a:pathLst>
                <a:path w="6423" h="6422" extrusionOk="0">
                  <a:moveTo>
                    <a:pt x="1" y="0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2" name="Google Shape;252;p18"/>
            <p:cNvSpPr/>
            <p:nvPr/>
          </p:nvSpPr>
          <p:spPr>
            <a:xfrm>
              <a:off x="4500525" y="2488025"/>
              <a:ext cx="321100" cy="481625"/>
            </a:xfrm>
            <a:custGeom>
              <a:avLst/>
              <a:gdLst/>
              <a:ahLst/>
              <a:cxnLst/>
              <a:rect l="l" t="t" r="r" b="b"/>
              <a:pathLst>
                <a:path w="12844" h="19265" extrusionOk="0">
                  <a:moveTo>
                    <a:pt x="1" y="0"/>
                  </a:moveTo>
                  <a:lnTo>
                    <a:pt x="1" y="6422"/>
                  </a:lnTo>
                  <a:lnTo>
                    <a:pt x="1" y="12843"/>
                  </a:lnTo>
                  <a:lnTo>
                    <a:pt x="1" y="19265"/>
                  </a:lnTo>
                  <a:lnTo>
                    <a:pt x="12844" y="19265"/>
                  </a:lnTo>
                  <a:lnTo>
                    <a:pt x="12844" y="12843"/>
                  </a:lnTo>
                  <a:lnTo>
                    <a:pt x="6422" y="12843"/>
                  </a:lnTo>
                  <a:lnTo>
                    <a:pt x="6422" y="6422"/>
                  </a:lnTo>
                  <a:lnTo>
                    <a:pt x="642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3" name="Google Shape;253;p18"/>
            <p:cNvSpPr/>
            <p:nvPr/>
          </p:nvSpPr>
          <p:spPr>
            <a:xfrm>
              <a:off x="3376750" y="2648550"/>
              <a:ext cx="321100" cy="321100"/>
            </a:xfrm>
            <a:custGeom>
              <a:avLst/>
              <a:gdLst/>
              <a:ahLst/>
              <a:cxnLst/>
              <a:rect l="l" t="t" r="r" b="b"/>
              <a:pathLst>
                <a:path w="12844" h="12844" extrusionOk="0">
                  <a:moveTo>
                    <a:pt x="1" y="1"/>
                  </a:moveTo>
                  <a:lnTo>
                    <a:pt x="1" y="6422"/>
                  </a:lnTo>
                  <a:lnTo>
                    <a:pt x="1" y="12844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6422" y="6422"/>
                  </a:lnTo>
                  <a:lnTo>
                    <a:pt x="6422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4" name="Google Shape;254;p18"/>
            <p:cNvSpPr/>
            <p:nvPr/>
          </p:nvSpPr>
          <p:spPr>
            <a:xfrm>
              <a:off x="2250625" y="398650"/>
              <a:ext cx="321100" cy="481650"/>
            </a:xfrm>
            <a:custGeom>
              <a:avLst/>
              <a:gdLst/>
              <a:ahLst/>
              <a:cxnLst/>
              <a:rect l="l" t="t" r="r" b="b"/>
              <a:pathLst>
                <a:path w="12844" h="19266" extrusionOk="0">
                  <a:moveTo>
                    <a:pt x="1" y="1"/>
                  </a:moveTo>
                  <a:lnTo>
                    <a:pt x="1" y="6422"/>
                  </a:lnTo>
                  <a:lnTo>
                    <a:pt x="6422" y="6422"/>
                  </a:lnTo>
                  <a:lnTo>
                    <a:pt x="6422" y="12844"/>
                  </a:lnTo>
                  <a:lnTo>
                    <a:pt x="6422" y="19265"/>
                  </a:lnTo>
                  <a:lnTo>
                    <a:pt x="12844" y="19265"/>
                  </a:lnTo>
                  <a:lnTo>
                    <a:pt x="12844" y="12844"/>
                  </a:lnTo>
                  <a:lnTo>
                    <a:pt x="12844" y="6422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grpSp>
        <p:nvGrpSpPr>
          <p:cNvPr id="255" name="Google Shape;255;p18"/>
          <p:cNvGrpSpPr/>
          <p:nvPr/>
        </p:nvGrpSpPr>
        <p:grpSpPr>
          <a:xfrm>
            <a:off x="5751811" y="4514724"/>
            <a:ext cx="1051088" cy="330453"/>
            <a:chOff x="241550" y="3361525"/>
            <a:chExt cx="7044825" cy="2094125"/>
          </a:xfrm>
        </p:grpSpPr>
        <p:sp>
          <p:nvSpPr>
            <p:cNvPr id="256" name="Google Shape;256;p18"/>
            <p:cNvSpPr/>
            <p:nvPr/>
          </p:nvSpPr>
          <p:spPr>
            <a:xfrm>
              <a:off x="241550" y="3489025"/>
              <a:ext cx="906575" cy="982125"/>
            </a:xfrm>
            <a:custGeom>
              <a:avLst/>
              <a:gdLst/>
              <a:ahLst/>
              <a:cxnLst/>
              <a:rect l="l" t="t" r="r" b="b"/>
              <a:pathLst>
                <a:path w="36263" h="39285" extrusionOk="0">
                  <a:moveTo>
                    <a:pt x="21248" y="0"/>
                  </a:moveTo>
                  <a:cubicBezTo>
                    <a:pt x="18226" y="0"/>
                    <a:pt x="15204" y="472"/>
                    <a:pt x="12371" y="1417"/>
                  </a:cubicBezTo>
                  <a:cubicBezTo>
                    <a:pt x="9916" y="2267"/>
                    <a:pt x="7649" y="3589"/>
                    <a:pt x="5760" y="5383"/>
                  </a:cubicBezTo>
                  <a:cubicBezTo>
                    <a:pt x="3872" y="7177"/>
                    <a:pt x="2455" y="9255"/>
                    <a:pt x="1511" y="11616"/>
                  </a:cubicBezTo>
                  <a:cubicBezTo>
                    <a:pt x="472" y="14165"/>
                    <a:pt x="0" y="16904"/>
                    <a:pt x="0" y="19643"/>
                  </a:cubicBezTo>
                  <a:cubicBezTo>
                    <a:pt x="0" y="22381"/>
                    <a:pt x="472" y="25120"/>
                    <a:pt x="1511" y="27670"/>
                  </a:cubicBezTo>
                  <a:cubicBezTo>
                    <a:pt x="2550" y="30030"/>
                    <a:pt x="3966" y="32108"/>
                    <a:pt x="5949" y="33808"/>
                  </a:cubicBezTo>
                  <a:cubicBezTo>
                    <a:pt x="7932" y="35602"/>
                    <a:pt x="10199" y="37019"/>
                    <a:pt x="12749" y="37868"/>
                  </a:cubicBezTo>
                  <a:cubicBezTo>
                    <a:pt x="15676" y="38813"/>
                    <a:pt x="18698" y="39285"/>
                    <a:pt x="21814" y="39285"/>
                  </a:cubicBezTo>
                  <a:cubicBezTo>
                    <a:pt x="24458" y="39285"/>
                    <a:pt x="27008" y="39002"/>
                    <a:pt x="29558" y="38246"/>
                  </a:cubicBezTo>
                  <a:cubicBezTo>
                    <a:pt x="31919" y="37585"/>
                    <a:pt x="34185" y="36546"/>
                    <a:pt x="36263" y="35130"/>
                  </a:cubicBezTo>
                  <a:lnTo>
                    <a:pt x="36263" y="18887"/>
                  </a:lnTo>
                  <a:lnTo>
                    <a:pt x="23609" y="18887"/>
                  </a:lnTo>
                  <a:lnTo>
                    <a:pt x="23609" y="21815"/>
                  </a:lnTo>
                  <a:cubicBezTo>
                    <a:pt x="23609" y="22098"/>
                    <a:pt x="23703" y="22381"/>
                    <a:pt x="23892" y="22570"/>
                  </a:cubicBezTo>
                  <a:cubicBezTo>
                    <a:pt x="24175" y="22759"/>
                    <a:pt x="24458" y="22853"/>
                    <a:pt x="24836" y="22853"/>
                  </a:cubicBezTo>
                  <a:lnTo>
                    <a:pt x="31163" y="22853"/>
                  </a:lnTo>
                  <a:lnTo>
                    <a:pt x="31163" y="32769"/>
                  </a:lnTo>
                  <a:cubicBezTo>
                    <a:pt x="29747" y="33524"/>
                    <a:pt x="28330" y="34091"/>
                    <a:pt x="26819" y="34469"/>
                  </a:cubicBezTo>
                  <a:cubicBezTo>
                    <a:pt x="25120" y="34941"/>
                    <a:pt x="23420" y="35130"/>
                    <a:pt x="21625" y="35130"/>
                  </a:cubicBezTo>
                  <a:cubicBezTo>
                    <a:pt x="19453" y="35130"/>
                    <a:pt x="17187" y="34752"/>
                    <a:pt x="15015" y="34091"/>
                  </a:cubicBezTo>
                  <a:cubicBezTo>
                    <a:pt x="13126" y="33430"/>
                    <a:pt x="11427" y="32297"/>
                    <a:pt x="10010" y="30975"/>
                  </a:cubicBezTo>
                  <a:cubicBezTo>
                    <a:pt x="8594" y="29558"/>
                    <a:pt x="7555" y="27953"/>
                    <a:pt x="6799" y="26064"/>
                  </a:cubicBezTo>
                  <a:cubicBezTo>
                    <a:pt x="6044" y="23987"/>
                    <a:pt x="5666" y="21815"/>
                    <a:pt x="5760" y="19643"/>
                  </a:cubicBezTo>
                  <a:cubicBezTo>
                    <a:pt x="5666" y="17471"/>
                    <a:pt x="6044" y="15393"/>
                    <a:pt x="6799" y="13315"/>
                  </a:cubicBezTo>
                  <a:cubicBezTo>
                    <a:pt x="7460" y="11521"/>
                    <a:pt x="8499" y="9916"/>
                    <a:pt x="9916" y="8594"/>
                  </a:cubicBezTo>
                  <a:cubicBezTo>
                    <a:pt x="11238" y="7272"/>
                    <a:pt x="12843" y="6233"/>
                    <a:pt x="14732" y="5572"/>
                  </a:cubicBezTo>
                  <a:cubicBezTo>
                    <a:pt x="16715" y="4816"/>
                    <a:pt x="18887" y="4533"/>
                    <a:pt x="21059" y="4533"/>
                  </a:cubicBezTo>
                  <a:cubicBezTo>
                    <a:pt x="22381" y="4533"/>
                    <a:pt x="23797" y="4628"/>
                    <a:pt x="25214" y="4911"/>
                  </a:cubicBezTo>
                  <a:cubicBezTo>
                    <a:pt x="26253" y="5100"/>
                    <a:pt x="27197" y="5383"/>
                    <a:pt x="28236" y="5761"/>
                  </a:cubicBezTo>
                  <a:cubicBezTo>
                    <a:pt x="28991" y="5950"/>
                    <a:pt x="29747" y="6327"/>
                    <a:pt x="30408" y="6799"/>
                  </a:cubicBezTo>
                  <a:cubicBezTo>
                    <a:pt x="31069" y="7083"/>
                    <a:pt x="31541" y="7461"/>
                    <a:pt x="32013" y="7649"/>
                  </a:cubicBezTo>
                  <a:cubicBezTo>
                    <a:pt x="32297" y="7862"/>
                    <a:pt x="32633" y="7968"/>
                    <a:pt x="32983" y="7968"/>
                  </a:cubicBezTo>
                  <a:cubicBezTo>
                    <a:pt x="33099" y="7968"/>
                    <a:pt x="33217" y="7956"/>
                    <a:pt x="33335" y="7933"/>
                  </a:cubicBezTo>
                  <a:cubicBezTo>
                    <a:pt x="33713" y="7838"/>
                    <a:pt x="34091" y="7555"/>
                    <a:pt x="34374" y="7272"/>
                  </a:cubicBezTo>
                  <a:lnTo>
                    <a:pt x="35885" y="4911"/>
                  </a:lnTo>
                  <a:cubicBezTo>
                    <a:pt x="35035" y="4155"/>
                    <a:pt x="34091" y="3494"/>
                    <a:pt x="33052" y="2833"/>
                  </a:cubicBezTo>
                  <a:cubicBezTo>
                    <a:pt x="32013" y="2267"/>
                    <a:pt x="30880" y="1700"/>
                    <a:pt x="29747" y="1322"/>
                  </a:cubicBezTo>
                  <a:cubicBezTo>
                    <a:pt x="28425" y="850"/>
                    <a:pt x="27103" y="567"/>
                    <a:pt x="25781" y="378"/>
                  </a:cubicBezTo>
                  <a:cubicBezTo>
                    <a:pt x="24270" y="95"/>
                    <a:pt x="22759" y="0"/>
                    <a:pt x="21248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7" name="Google Shape;257;p18"/>
            <p:cNvSpPr/>
            <p:nvPr/>
          </p:nvSpPr>
          <p:spPr>
            <a:xfrm>
              <a:off x="2212850" y="3500825"/>
              <a:ext cx="899525" cy="953800"/>
            </a:xfrm>
            <a:custGeom>
              <a:avLst/>
              <a:gdLst/>
              <a:ahLst/>
              <a:cxnLst/>
              <a:rect l="l" t="t" r="r" b="b"/>
              <a:pathLst>
                <a:path w="35981" h="38152" extrusionOk="0">
                  <a:moveTo>
                    <a:pt x="1" y="0"/>
                  </a:moveTo>
                  <a:lnTo>
                    <a:pt x="15205" y="24931"/>
                  </a:lnTo>
                  <a:lnTo>
                    <a:pt x="15205" y="38152"/>
                  </a:lnTo>
                  <a:lnTo>
                    <a:pt x="20871" y="38152"/>
                  </a:lnTo>
                  <a:lnTo>
                    <a:pt x="20871" y="24931"/>
                  </a:lnTo>
                  <a:lnTo>
                    <a:pt x="35980" y="0"/>
                  </a:lnTo>
                  <a:lnTo>
                    <a:pt x="30975" y="0"/>
                  </a:lnTo>
                  <a:cubicBezTo>
                    <a:pt x="30597" y="0"/>
                    <a:pt x="30125" y="189"/>
                    <a:pt x="29842" y="378"/>
                  </a:cubicBezTo>
                  <a:cubicBezTo>
                    <a:pt x="29559" y="661"/>
                    <a:pt x="29275" y="945"/>
                    <a:pt x="29086" y="1322"/>
                  </a:cubicBezTo>
                  <a:lnTo>
                    <a:pt x="19643" y="17471"/>
                  </a:lnTo>
                  <a:cubicBezTo>
                    <a:pt x="19360" y="18132"/>
                    <a:pt x="19076" y="18698"/>
                    <a:pt x="18793" y="19359"/>
                  </a:cubicBezTo>
                  <a:cubicBezTo>
                    <a:pt x="18510" y="19926"/>
                    <a:pt x="18227" y="20493"/>
                    <a:pt x="18038" y="21154"/>
                  </a:cubicBezTo>
                  <a:cubicBezTo>
                    <a:pt x="17849" y="20493"/>
                    <a:pt x="17565" y="19926"/>
                    <a:pt x="17282" y="19359"/>
                  </a:cubicBezTo>
                  <a:lnTo>
                    <a:pt x="16338" y="17471"/>
                  </a:lnTo>
                  <a:lnTo>
                    <a:pt x="6894" y="1322"/>
                  </a:lnTo>
                  <a:cubicBezTo>
                    <a:pt x="6706" y="945"/>
                    <a:pt x="6422" y="661"/>
                    <a:pt x="6139" y="378"/>
                  </a:cubicBezTo>
                  <a:cubicBezTo>
                    <a:pt x="5761" y="95"/>
                    <a:pt x="5383" y="0"/>
                    <a:pt x="5006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8" name="Google Shape;258;p18"/>
            <p:cNvSpPr/>
            <p:nvPr/>
          </p:nvSpPr>
          <p:spPr>
            <a:xfrm>
              <a:off x="4233750" y="3500825"/>
              <a:ext cx="835775" cy="953800"/>
            </a:xfrm>
            <a:custGeom>
              <a:avLst/>
              <a:gdLst/>
              <a:ahLst/>
              <a:cxnLst/>
              <a:rect l="l" t="t" r="r" b="b"/>
              <a:pathLst>
                <a:path w="33431" h="38152" extrusionOk="0">
                  <a:moveTo>
                    <a:pt x="0" y="0"/>
                  </a:moveTo>
                  <a:lnTo>
                    <a:pt x="0" y="38152"/>
                  </a:lnTo>
                  <a:lnTo>
                    <a:pt x="5572" y="38152"/>
                  </a:lnTo>
                  <a:lnTo>
                    <a:pt x="5572" y="20965"/>
                  </a:lnTo>
                  <a:lnTo>
                    <a:pt x="27859" y="20965"/>
                  </a:lnTo>
                  <a:lnTo>
                    <a:pt x="27859" y="38152"/>
                  </a:lnTo>
                  <a:lnTo>
                    <a:pt x="33430" y="38152"/>
                  </a:lnTo>
                  <a:lnTo>
                    <a:pt x="33430" y="0"/>
                  </a:lnTo>
                  <a:lnTo>
                    <a:pt x="27953" y="0"/>
                  </a:lnTo>
                  <a:lnTo>
                    <a:pt x="27953" y="16810"/>
                  </a:lnTo>
                  <a:lnTo>
                    <a:pt x="5572" y="16810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59" name="Google Shape;259;p18"/>
            <p:cNvSpPr/>
            <p:nvPr/>
          </p:nvSpPr>
          <p:spPr>
            <a:xfrm>
              <a:off x="5310300" y="3489025"/>
              <a:ext cx="672875" cy="982500"/>
            </a:xfrm>
            <a:custGeom>
              <a:avLst/>
              <a:gdLst/>
              <a:ahLst/>
              <a:cxnLst/>
              <a:rect l="l" t="t" r="r" b="b"/>
              <a:pathLst>
                <a:path w="26915" h="39300" extrusionOk="0">
                  <a:moveTo>
                    <a:pt x="14543" y="0"/>
                  </a:moveTo>
                  <a:cubicBezTo>
                    <a:pt x="12655" y="0"/>
                    <a:pt x="10860" y="284"/>
                    <a:pt x="9066" y="945"/>
                  </a:cubicBezTo>
                  <a:cubicBezTo>
                    <a:pt x="7555" y="1417"/>
                    <a:pt x="6233" y="2267"/>
                    <a:pt x="5006" y="3305"/>
                  </a:cubicBezTo>
                  <a:cubicBezTo>
                    <a:pt x="3967" y="4155"/>
                    <a:pt x="3117" y="5383"/>
                    <a:pt x="2550" y="6611"/>
                  </a:cubicBezTo>
                  <a:cubicBezTo>
                    <a:pt x="1417" y="9255"/>
                    <a:pt x="1417" y="12277"/>
                    <a:pt x="2550" y="14921"/>
                  </a:cubicBezTo>
                  <a:cubicBezTo>
                    <a:pt x="3117" y="15960"/>
                    <a:pt x="3872" y="16998"/>
                    <a:pt x="4817" y="17754"/>
                  </a:cubicBezTo>
                  <a:cubicBezTo>
                    <a:pt x="5761" y="18604"/>
                    <a:pt x="6800" y="19170"/>
                    <a:pt x="8027" y="19643"/>
                  </a:cubicBezTo>
                  <a:cubicBezTo>
                    <a:pt x="9161" y="20115"/>
                    <a:pt x="10483" y="20587"/>
                    <a:pt x="11616" y="20965"/>
                  </a:cubicBezTo>
                  <a:lnTo>
                    <a:pt x="15299" y="22003"/>
                  </a:lnTo>
                  <a:cubicBezTo>
                    <a:pt x="16338" y="22287"/>
                    <a:pt x="17471" y="22759"/>
                    <a:pt x="18415" y="23231"/>
                  </a:cubicBezTo>
                  <a:cubicBezTo>
                    <a:pt x="19360" y="23703"/>
                    <a:pt x="20115" y="24364"/>
                    <a:pt x="20682" y="25120"/>
                  </a:cubicBezTo>
                  <a:cubicBezTo>
                    <a:pt x="21248" y="25970"/>
                    <a:pt x="21626" y="27008"/>
                    <a:pt x="21532" y="27953"/>
                  </a:cubicBezTo>
                  <a:cubicBezTo>
                    <a:pt x="21532" y="28992"/>
                    <a:pt x="21343" y="29936"/>
                    <a:pt x="20965" y="30880"/>
                  </a:cubicBezTo>
                  <a:cubicBezTo>
                    <a:pt x="20587" y="31730"/>
                    <a:pt x="20021" y="32486"/>
                    <a:pt x="19265" y="33052"/>
                  </a:cubicBezTo>
                  <a:cubicBezTo>
                    <a:pt x="18510" y="33713"/>
                    <a:pt x="17660" y="34185"/>
                    <a:pt x="16621" y="34469"/>
                  </a:cubicBezTo>
                  <a:cubicBezTo>
                    <a:pt x="15488" y="34847"/>
                    <a:pt x="14355" y="35035"/>
                    <a:pt x="13127" y="35035"/>
                  </a:cubicBezTo>
                  <a:cubicBezTo>
                    <a:pt x="12183" y="35035"/>
                    <a:pt x="11238" y="34941"/>
                    <a:pt x="10294" y="34752"/>
                  </a:cubicBezTo>
                  <a:cubicBezTo>
                    <a:pt x="9444" y="34563"/>
                    <a:pt x="8688" y="34280"/>
                    <a:pt x="8027" y="33997"/>
                  </a:cubicBezTo>
                  <a:cubicBezTo>
                    <a:pt x="7366" y="33713"/>
                    <a:pt x="6800" y="33430"/>
                    <a:pt x="6233" y="33052"/>
                  </a:cubicBezTo>
                  <a:cubicBezTo>
                    <a:pt x="5667" y="32769"/>
                    <a:pt x="5194" y="32391"/>
                    <a:pt x="4817" y="32108"/>
                  </a:cubicBezTo>
                  <a:cubicBezTo>
                    <a:pt x="4439" y="31825"/>
                    <a:pt x="4061" y="31636"/>
                    <a:pt x="3778" y="31447"/>
                  </a:cubicBezTo>
                  <a:cubicBezTo>
                    <a:pt x="3495" y="31258"/>
                    <a:pt x="3211" y="31164"/>
                    <a:pt x="2928" y="31164"/>
                  </a:cubicBezTo>
                  <a:cubicBezTo>
                    <a:pt x="2645" y="31164"/>
                    <a:pt x="2361" y="31164"/>
                    <a:pt x="2173" y="31352"/>
                  </a:cubicBezTo>
                  <a:cubicBezTo>
                    <a:pt x="1889" y="31447"/>
                    <a:pt x="1700" y="31636"/>
                    <a:pt x="1606" y="31825"/>
                  </a:cubicBezTo>
                  <a:lnTo>
                    <a:pt x="1" y="34280"/>
                  </a:lnTo>
                  <a:cubicBezTo>
                    <a:pt x="1606" y="35885"/>
                    <a:pt x="3495" y="37113"/>
                    <a:pt x="5572" y="37963"/>
                  </a:cubicBezTo>
                  <a:cubicBezTo>
                    <a:pt x="7735" y="38828"/>
                    <a:pt x="9977" y="39297"/>
                    <a:pt x="12298" y="39297"/>
                  </a:cubicBezTo>
                  <a:cubicBezTo>
                    <a:pt x="12511" y="39297"/>
                    <a:pt x="12724" y="39293"/>
                    <a:pt x="12938" y="39285"/>
                  </a:cubicBezTo>
                  <a:cubicBezTo>
                    <a:pt x="13140" y="39295"/>
                    <a:pt x="13344" y="39299"/>
                    <a:pt x="13548" y="39299"/>
                  </a:cubicBezTo>
                  <a:cubicBezTo>
                    <a:pt x="15343" y="39299"/>
                    <a:pt x="17192" y="38934"/>
                    <a:pt x="18887" y="38341"/>
                  </a:cubicBezTo>
                  <a:cubicBezTo>
                    <a:pt x="20493" y="37868"/>
                    <a:pt x="21909" y="36924"/>
                    <a:pt x="23231" y="35791"/>
                  </a:cubicBezTo>
                  <a:cubicBezTo>
                    <a:pt x="24365" y="34752"/>
                    <a:pt x="25309" y="33430"/>
                    <a:pt x="25970" y="32013"/>
                  </a:cubicBezTo>
                  <a:cubicBezTo>
                    <a:pt x="26537" y="30503"/>
                    <a:pt x="26820" y="28897"/>
                    <a:pt x="26820" y="27292"/>
                  </a:cubicBezTo>
                  <a:cubicBezTo>
                    <a:pt x="26914" y="25875"/>
                    <a:pt x="26631" y="24459"/>
                    <a:pt x="25970" y="23231"/>
                  </a:cubicBezTo>
                  <a:cubicBezTo>
                    <a:pt x="25498" y="22192"/>
                    <a:pt x="24648" y="21248"/>
                    <a:pt x="23704" y="20492"/>
                  </a:cubicBezTo>
                  <a:cubicBezTo>
                    <a:pt x="22759" y="19737"/>
                    <a:pt x="21720" y="19076"/>
                    <a:pt x="20587" y="18604"/>
                  </a:cubicBezTo>
                  <a:cubicBezTo>
                    <a:pt x="19360" y="18132"/>
                    <a:pt x="18226" y="17754"/>
                    <a:pt x="16904" y="17282"/>
                  </a:cubicBezTo>
                  <a:cubicBezTo>
                    <a:pt x="15677" y="16810"/>
                    <a:pt x="14449" y="16432"/>
                    <a:pt x="13316" y="16149"/>
                  </a:cubicBezTo>
                  <a:cubicBezTo>
                    <a:pt x="12183" y="15771"/>
                    <a:pt x="11144" y="15299"/>
                    <a:pt x="10105" y="14826"/>
                  </a:cubicBezTo>
                  <a:cubicBezTo>
                    <a:pt x="9255" y="14354"/>
                    <a:pt x="8500" y="13788"/>
                    <a:pt x="7839" y="13032"/>
                  </a:cubicBezTo>
                  <a:cubicBezTo>
                    <a:pt x="7272" y="12277"/>
                    <a:pt x="6894" y="11332"/>
                    <a:pt x="6989" y="10294"/>
                  </a:cubicBezTo>
                  <a:cubicBezTo>
                    <a:pt x="6989" y="9538"/>
                    <a:pt x="7178" y="8688"/>
                    <a:pt x="7461" y="7933"/>
                  </a:cubicBezTo>
                  <a:cubicBezTo>
                    <a:pt x="7839" y="7272"/>
                    <a:pt x="8311" y="6611"/>
                    <a:pt x="8972" y="6044"/>
                  </a:cubicBezTo>
                  <a:cubicBezTo>
                    <a:pt x="9633" y="5477"/>
                    <a:pt x="10483" y="5100"/>
                    <a:pt x="11333" y="4816"/>
                  </a:cubicBezTo>
                  <a:cubicBezTo>
                    <a:pt x="12371" y="4439"/>
                    <a:pt x="13505" y="4344"/>
                    <a:pt x="14638" y="4344"/>
                  </a:cubicBezTo>
                  <a:cubicBezTo>
                    <a:pt x="15771" y="4344"/>
                    <a:pt x="16904" y="4439"/>
                    <a:pt x="18037" y="4816"/>
                  </a:cubicBezTo>
                  <a:cubicBezTo>
                    <a:pt x="18793" y="5100"/>
                    <a:pt x="19643" y="5383"/>
                    <a:pt x="20398" y="5855"/>
                  </a:cubicBezTo>
                  <a:cubicBezTo>
                    <a:pt x="20965" y="6138"/>
                    <a:pt x="21532" y="6422"/>
                    <a:pt x="22004" y="6799"/>
                  </a:cubicBezTo>
                  <a:cubicBezTo>
                    <a:pt x="22381" y="7083"/>
                    <a:pt x="22759" y="7272"/>
                    <a:pt x="23231" y="7272"/>
                  </a:cubicBezTo>
                  <a:cubicBezTo>
                    <a:pt x="23515" y="7272"/>
                    <a:pt x="23704" y="7177"/>
                    <a:pt x="23987" y="7083"/>
                  </a:cubicBezTo>
                  <a:cubicBezTo>
                    <a:pt x="24176" y="6894"/>
                    <a:pt x="24365" y="6705"/>
                    <a:pt x="24553" y="6422"/>
                  </a:cubicBezTo>
                  <a:lnTo>
                    <a:pt x="25876" y="3966"/>
                  </a:lnTo>
                  <a:cubicBezTo>
                    <a:pt x="24459" y="2644"/>
                    <a:pt x="22665" y="1700"/>
                    <a:pt x="20871" y="1039"/>
                  </a:cubicBezTo>
                  <a:cubicBezTo>
                    <a:pt x="18793" y="378"/>
                    <a:pt x="16715" y="0"/>
                    <a:pt x="14543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0" name="Google Shape;260;p18"/>
            <p:cNvSpPr/>
            <p:nvPr/>
          </p:nvSpPr>
          <p:spPr>
            <a:xfrm>
              <a:off x="6235750" y="3500825"/>
              <a:ext cx="139325" cy="953800"/>
            </a:xfrm>
            <a:custGeom>
              <a:avLst/>
              <a:gdLst/>
              <a:ahLst/>
              <a:cxnLst/>
              <a:rect l="l" t="t" r="r" b="b"/>
              <a:pathLst>
                <a:path w="5573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0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1" name="Google Shape;261;p18"/>
            <p:cNvSpPr/>
            <p:nvPr/>
          </p:nvSpPr>
          <p:spPr>
            <a:xfrm>
              <a:off x="6613500" y="3488575"/>
              <a:ext cx="672875" cy="982575"/>
            </a:xfrm>
            <a:custGeom>
              <a:avLst/>
              <a:gdLst/>
              <a:ahLst/>
              <a:cxnLst/>
              <a:rect l="l" t="t" r="r" b="b"/>
              <a:pathLst>
                <a:path w="26915" h="39303" extrusionOk="0">
                  <a:moveTo>
                    <a:pt x="13930" y="1"/>
                  </a:moveTo>
                  <a:cubicBezTo>
                    <a:pt x="12280" y="1"/>
                    <a:pt x="10648" y="290"/>
                    <a:pt x="9160" y="868"/>
                  </a:cubicBezTo>
                  <a:cubicBezTo>
                    <a:pt x="7649" y="1435"/>
                    <a:pt x="6327" y="2190"/>
                    <a:pt x="5100" y="3229"/>
                  </a:cubicBezTo>
                  <a:cubicBezTo>
                    <a:pt x="4061" y="4173"/>
                    <a:pt x="3211" y="5307"/>
                    <a:pt x="2644" y="6629"/>
                  </a:cubicBezTo>
                  <a:cubicBezTo>
                    <a:pt x="1511" y="9273"/>
                    <a:pt x="1511" y="12200"/>
                    <a:pt x="2644" y="14844"/>
                  </a:cubicBezTo>
                  <a:cubicBezTo>
                    <a:pt x="3117" y="15978"/>
                    <a:pt x="3967" y="16922"/>
                    <a:pt x="4911" y="17772"/>
                  </a:cubicBezTo>
                  <a:cubicBezTo>
                    <a:pt x="5855" y="18527"/>
                    <a:pt x="6894" y="19188"/>
                    <a:pt x="8027" y="19661"/>
                  </a:cubicBezTo>
                  <a:cubicBezTo>
                    <a:pt x="9255" y="20133"/>
                    <a:pt x="10483" y="20510"/>
                    <a:pt x="11710" y="20888"/>
                  </a:cubicBezTo>
                  <a:lnTo>
                    <a:pt x="15299" y="21927"/>
                  </a:lnTo>
                  <a:cubicBezTo>
                    <a:pt x="16432" y="22305"/>
                    <a:pt x="17471" y="22682"/>
                    <a:pt x="18509" y="23249"/>
                  </a:cubicBezTo>
                  <a:cubicBezTo>
                    <a:pt x="19359" y="23721"/>
                    <a:pt x="20115" y="24288"/>
                    <a:pt x="20776" y="25138"/>
                  </a:cubicBezTo>
                  <a:cubicBezTo>
                    <a:pt x="21342" y="25893"/>
                    <a:pt x="21626" y="26932"/>
                    <a:pt x="21626" y="27971"/>
                  </a:cubicBezTo>
                  <a:cubicBezTo>
                    <a:pt x="21626" y="28915"/>
                    <a:pt x="21437" y="29954"/>
                    <a:pt x="21059" y="30804"/>
                  </a:cubicBezTo>
                  <a:cubicBezTo>
                    <a:pt x="20681" y="31654"/>
                    <a:pt x="20115" y="32409"/>
                    <a:pt x="19359" y="33070"/>
                  </a:cubicBezTo>
                  <a:cubicBezTo>
                    <a:pt x="18604" y="33637"/>
                    <a:pt x="17660" y="34203"/>
                    <a:pt x="16715" y="34487"/>
                  </a:cubicBezTo>
                  <a:cubicBezTo>
                    <a:pt x="15582" y="34865"/>
                    <a:pt x="14354" y="34959"/>
                    <a:pt x="13221" y="34959"/>
                  </a:cubicBezTo>
                  <a:cubicBezTo>
                    <a:pt x="12182" y="34959"/>
                    <a:pt x="11238" y="34865"/>
                    <a:pt x="10294" y="34676"/>
                  </a:cubicBezTo>
                  <a:cubicBezTo>
                    <a:pt x="9538" y="34487"/>
                    <a:pt x="8783" y="34298"/>
                    <a:pt x="8027" y="34015"/>
                  </a:cubicBezTo>
                  <a:cubicBezTo>
                    <a:pt x="7461" y="33731"/>
                    <a:pt x="6800" y="33448"/>
                    <a:pt x="6233" y="33070"/>
                  </a:cubicBezTo>
                  <a:cubicBezTo>
                    <a:pt x="5761" y="32693"/>
                    <a:pt x="5289" y="32409"/>
                    <a:pt x="4911" y="32126"/>
                  </a:cubicBezTo>
                  <a:cubicBezTo>
                    <a:pt x="4439" y="31843"/>
                    <a:pt x="4155" y="31559"/>
                    <a:pt x="3778" y="31370"/>
                  </a:cubicBezTo>
                  <a:cubicBezTo>
                    <a:pt x="3494" y="31182"/>
                    <a:pt x="3211" y="31087"/>
                    <a:pt x="2928" y="31087"/>
                  </a:cubicBezTo>
                  <a:cubicBezTo>
                    <a:pt x="2644" y="31087"/>
                    <a:pt x="2456" y="31182"/>
                    <a:pt x="2172" y="31276"/>
                  </a:cubicBezTo>
                  <a:cubicBezTo>
                    <a:pt x="1983" y="31465"/>
                    <a:pt x="1795" y="31654"/>
                    <a:pt x="1606" y="31843"/>
                  </a:cubicBezTo>
                  <a:lnTo>
                    <a:pt x="0" y="34298"/>
                  </a:lnTo>
                  <a:cubicBezTo>
                    <a:pt x="1606" y="35809"/>
                    <a:pt x="3589" y="37131"/>
                    <a:pt x="5666" y="37981"/>
                  </a:cubicBezTo>
                  <a:cubicBezTo>
                    <a:pt x="8027" y="38831"/>
                    <a:pt x="10483" y="39303"/>
                    <a:pt x="13032" y="39303"/>
                  </a:cubicBezTo>
                  <a:cubicBezTo>
                    <a:pt x="15015" y="39303"/>
                    <a:pt x="16998" y="39020"/>
                    <a:pt x="18887" y="38359"/>
                  </a:cubicBezTo>
                  <a:cubicBezTo>
                    <a:pt x="20493" y="37792"/>
                    <a:pt x="22003" y="36942"/>
                    <a:pt x="23326" y="35809"/>
                  </a:cubicBezTo>
                  <a:cubicBezTo>
                    <a:pt x="24459" y="34676"/>
                    <a:pt x="25403" y="33354"/>
                    <a:pt x="25970" y="31937"/>
                  </a:cubicBezTo>
                  <a:cubicBezTo>
                    <a:pt x="26631" y="30426"/>
                    <a:pt x="26914" y="28821"/>
                    <a:pt x="26914" y="27215"/>
                  </a:cubicBezTo>
                  <a:cubicBezTo>
                    <a:pt x="26914" y="25799"/>
                    <a:pt x="26631" y="24477"/>
                    <a:pt x="26064" y="23249"/>
                  </a:cubicBezTo>
                  <a:cubicBezTo>
                    <a:pt x="25498" y="22116"/>
                    <a:pt x="24742" y="21266"/>
                    <a:pt x="23798" y="20510"/>
                  </a:cubicBezTo>
                  <a:cubicBezTo>
                    <a:pt x="22853" y="19755"/>
                    <a:pt x="21815" y="19094"/>
                    <a:pt x="20681" y="18622"/>
                  </a:cubicBezTo>
                  <a:cubicBezTo>
                    <a:pt x="19454" y="18150"/>
                    <a:pt x="18226" y="17677"/>
                    <a:pt x="16998" y="17300"/>
                  </a:cubicBezTo>
                  <a:lnTo>
                    <a:pt x="13316" y="16167"/>
                  </a:lnTo>
                  <a:cubicBezTo>
                    <a:pt x="12277" y="15789"/>
                    <a:pt x="11238" y="15317"/>
                    <a:pt x="10199" y="14844"/>
                  </a:cubicBezTo>
                  <a:cubicBezTo>
                    <a:pt x="9349" y="14372"/>
                    <a:pt x="8499" y="13806"/>
                    <a:pt x="7933" y="13050"/>
                  </a:cubicBezTo>
                  <a:cubicBezTo>
                    <a:pt x="7366" y="12295"/>
                    <a:pt x="6988" y="11350"/>
                    <a:pt x="7083" y="10312"/>
                  </a:cubicBezTo>
                  <a:cubicBezTo>
                    <a:pt x="7083" y="9556"/>
                    <a:pt x="7272" y="8706"/>
                    <a:pt x="7555" y="7951"/>
                  </a:cubicBezTo>
                  <a:cubicBezTo>
                    <a:pt x="7933" y="7290"/>
                    <a:pt x="8405" y="6629"/>
                    <a:pt x="9066" y="6062"/>
                  </a:cubicBezTo>
                  <a:cubicBezTo>
                    <a:pt x="9727" y="5495"/>
                    <a:pt x="10483" y="5118"/>
                    <a:pt x="11427" y="4834"/>
                  </a:cubicBezTo>
                  <a:cubicBezTo>
                    <a:pt x="12466" y="4457"/>
                    <a:pt x="13599" y="4362"/>
                    <a:pt x="14732" y="4362"/>
                  </a:cubicBezTo>
                  <a:cubicBezTo>
                    <a:pt x="15865" y="4362"/>
                    <a:pt x="16998" y="4457"/>
                    <a:pt x="18132" y="4834"/>
                  </a:cubicBezTo>
                  <a:cubicBezTo>
                    <a:pt x="18887" y="5118"/>
                    <a:pt x="19737" y="5401"/>
                    <a:pt x="20493" y="5873"/>
                  </a:cubicBezTo>
                  <a:cubicBezTo>
                    <a:pt x="21059" y="6156"/>
                    <a:pt x="21626" y="6440"/>
                    <a:pt x="22098" y="6817"/>
                  </a:cubicBezTo>
                  <a:cubicBezTo>
                    <a:pt x="22476" y="7101"/>
                    <a:pt x="22853" y="7290"/>
                    <a:pt x="23326" y="7290"/>
                  </a:cubicBezTo>
                  <a:cubicBezTo>
                    <a:pt x="23609" y="7290"/>
                    <a:pt x="23798" y="7195"/>
                    <a:pt x="24081" y="7101"/>
                  </a:cubicBezTo>
                  <a:cubicBezTo>
                    <a:pt x="24270" y="6912"/>
                    <a:pt x="24459" y="6723"/>
                    <a:pt x="24648" y="6440"/>
                  </a:cubicBezTo>
                  <a:lnTo>
                    <a:pt x="25970" y="3984"/>
                  </a:lnTo>
                  <a:cubicBezTo>
                    <a:pt x="24459" y="2662"/>
                    <a:pt x="22759" y="1624"/>
                    <a:pt x="20965" y="1057"/>
                  </a:cubicBezTo>
                  <a:cubicBezTo>
                    <a:pt x="19097" y="378"/>
                    <a:pt x="17229" y="4"/>
                    <a:pt x="15293" y="4"/>
                  </a:cubicBezTo>
                  <a:cubicBezTo>
                    <a:pt x="15075" y="4"/>
                    <a:pt x="14857" y="9"/>
                    <a:pt x="14638" y="18"/>
                  </a:cubicBezTo>
                  <a:cubicBezTo>
                    <a:pt x="14402" y="6"/>
                    <a:pt x="14165" y="1"/>
                    <a:pt x="13930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2" name="Google Shape;262;p18"/>
            <p:cNvSpPr/>
            <p:nvPr/>
          </p:nvSpPr>
          <p:spPr>
            <a:xfrm>
              <a:off x="1653325" y="4851225"/>
              <a:ext cx="559550" cy="597325"/>
            </a:xfrm>
            <a:custGeom>
              <a:avLst/>
              <a:gdLst/>
              <a:ahLst/>
              <a:cxnLst/>
              <a:rect l="l" t="t" r="r" b="b"/>
              <a:pathLst>
                <a:path w="22382" h="23893" extrusionOk="0">
                  <a:moveTo>
                    <a:pt x="9539" y="1"/>
                  </a:moveTo>
                  <a:lnTo>
                    <a:pt x="1" y="23893"/>
                  </a:lnTo>
                  <a:lnTo>
                    <a:pt x="2456" y="23893"/>
                  </a:lnTo>
                  <a:cubicBezTo>
                    <a:pt x="2739" y="23893"/>
                    <a:pt x="2928" y="23798"/>
                    <a:pt x="3212" y="23609"/>
                  </a:cubicBezTo>
                  <a:cubicBezTo>
                    <a:pt x="3306" y="23515"/>
                    <a:pt x="3495" y="23326"/>
                    <a:pt x="3589" y="23137"/>
                  </a:cubicBezTo>
                  <a:lnTo>
                    <a:pt x="10389" y="5289"/>
                  </a:lnTo>
                  <a:cubicBezTo>
                    <a:pt x="10766" y="4534"/>
                    <a:pt x="10955" y="3778"/>
                    <a:pt x="11144" y="3023"/>
                  </a:cubicBezTo>
                  <a:cubicBezTo>
                    <a:pt x="11238" y="3495"/>
                    <a:pt x="11333" y="3873"/>
                    <a:pt x="11522" y="4250"/>
                  </a:cubicBezTo>
                  <a:cubicBezTo>
                    <a:pt x="11616" y="4534"/>
                    <a:pt x="11711" y="4911"/>
                    <a:pt x="11805" y="5195"/>
                  </a:cubicBezTo>
                  <a:lnTo>
                    <a:pt x="15582" y="15016"/>
                  </a:lnTo>
                  <a:lnTo>
                    <a:pt x="8689" y="15016"/>
                  </a:lnTo>
                  <a:lnTo>
                    <a:pt x="7839" y="17377"/>
                  </a:lnTo>
                  <a:lnTo>
                    <a:pt x="16527" y="17377"/>
                  </a:lnTo>
                  <a:lnTo>
                    <a:pt x="18793" y="23137"/>
                  </a:lnTo>
                  <a:cubicBezTo>
                    <a:pt x="18793" y="23326"/>
                    <a:pt x="18982" y="23515"/>
                    <a:pt x="19171" y="23704"/>
                  </a:cubicBezTo>
                  <a:cubicBezTo>
                    <a:pt x="19360" y="23798"/>
                    <a:pt x="19549" y="23893"/>
                    <a:pt x="19832" y="23893"/>
                  </a:cubicBezTo>
                  <a:lnTo>
                    <a:pt x="22382" y="23893"/>
                  </a:lnTo>
                  <a:lnTo>
                    <a:pt x="12844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3" name="Google Shape;263;p18"/>
            <p:cNvSpPr/>
            <p:nvPr/>
          </p:nvSpPr>
          <p:spPr>
            <a:xfrm>
              <a:off x="2824325" y="4851225"/>
              <a:ext cx="561900" cy="597325"/>
            </a:xfrm>
            <a:custGeom>
              <a:avLst/>
              <a:gdLst/>
              <a:ahLst/>
              <a:cxnLst/>
              <a:rect l="l" t="t" r="r" b="b"/>
              <a:pathLst>
                <a:path w="22476" h="23893" extrusionOk="0">
                  <a:moveTo>
                    <a:pt x="9632" y="1"/>
                  </a:moveTo>
                  <a:lnTo>
                    <a:pt x="0" y="23893"/>
                  </a:lnTo>
                  <a:lnTo>
                    <a:pt x="2550" y="23893"/>
                  </a:lnTo>
                  <a:cubicBezTo>
                    <a:pt x="2833" y="23893"/>
                    <a:pt x="3022" y="23798"/>
                    <a:pt x="3211" y="23609"/>
                  </a:cubicBezTo>
                  <a:cubicBezTo>
                    <a:pt x="3400" y="23515"/>
                    <a:pt x="3589" y="23326"/>
                    <a:pt x="3589" y="23137"/>
                  </a:cubicBezTo>
                  <a:lnTo>
                    <a:pt x="10482" y="5289"/>
                  </a:lnTo>
                  <a:cubicBezTo>
                    <a:pt x="10766" y="4534"/>
                    <a:pt x="11049" y="3778"/>
                    <a:pt x="11238" y="3023"/>
                  </a:cubicBezTo>
                  <a:cubicBezTo>
                    <a:pt x="11332" y="3495"/>
                    <a:pt x="11427" y="3873"/>
                    <a:pt x="11616" y="4250"/>
                  </a:cubicBezTo>
                  <a:cubicBezTo>
                    <a:pt x="11710" y="4534"/>
                    <a:pt x="11804" y="4911"/>
                    <a:pt x="11899" y="5195"/>
                  </a:cubicBezTo>
                  <a:lnTo>
                    <a:pt x="15676" y="15016"/>
                  </a:lnTo>
                  <a:lnTo>
                    <a:pt x="8688" y="15016"/>
                  </a:lnTo>
                  <a:lnTo>
                    <a:pt x="7933" y="17377"/>
                  </a:lnTo>
                  <a:lnTo>
                    <a:pt x="16621" y="17377"/>
                  </a:lnTo>
                  <a:lnTo>
                    <a:pt x="18793" y="23137"/>
                  </a:lnTo>
                  <a:cubicBezTo>
                    <a:pt x="18887" y="23326"/>
                    <a:pt x="19076" y="23515"/>
                    <a:pt x="19265" y="23704"/>
                  </a:cubicBezTo>
                  <a:cubicBezTo>
                    <a:pt x="19454" y="23798"/>
                    <a:pt x="19643" y="23893"/>
                    <a:pt x="19926" y="23893"/>
                  </a:cubicBezTo>
                  <a:lnTo>
                    <a:pt x="22476" y="23893"/>
                  </a:lnTo>
                  <a:lnTo>
                    <a:pt x="1284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4" name="Google Shape;264;p18"/>
            <p:cNvSpPr/>
            <p:nvPr/>
          </p:nvSpPr>
          <p:spPr>
            <a:xfrm>
              <a:off x="2271875" y="4843700"/>
              <a:ext cx="500525" cy="611950"/>
            </a:xfrm>
            <a:custGeom>
              <a:avLst/>
              <a:gdLst/>
              <a:ahLst/>
              <a:cxnLst/>
              <a:rect l="l" t="t" r="r" b="b"/>
              <a:pathLst>
                <a:path w="20021" h="24478" extrusionOk="0">
                  <a:moveTo>
                    <a:pt x="12192" y="1"/>
                  </a:moveTo>
                  <a:cubicBezTo>
                    <a:pt x="12000" y="1"/>
                    <a:pt x="11808" y="7"/>
                    <a:pt x="11616" y="19"/>
                  </a:cubicBezTo>
                  <a:cubicBezTo>
                    <a:pt x="10011" y="19"/>
                    <a:pt x="8405" y="302"/>
                    <a:pt x="6894" y="868"/>
                  </a:cubicBezTo>
                  <a:cubicBezTo>
                    <a:pt x="5478" y="1435"/>
                    <a:pt x="4250" y="2285"/>
                    <a:pt x="3211" y="3418"/>
                  </a:cubicBezTo>
                  <a:cubicBezTo>
                    <a:pt x="2173" y="4551"/>
                    <a:pt x="1323" y="5874"/>
                    <a:pt x="850" y="7290"/>
                  </a:cubicBezTo>
                  <a:cubicBezTo>
                    <a:pt x="284" y="8895"/>
                    <a:pt x="1" y="10501"/>
                    <a:pt x="1" y="12201"/>
                  </a:cubicBezTo>
                  <a:cubicBezTo>
                    <a:pt x="1" y="13900"/>
                    <a:pt x="189" y="15600"/>
                    <a:pt x="756" y="17206"/>
                  </a:cubicBezTo>
                  <a:cubicBezTo>
                    <a:pt x="1323" y="18622"/>
                    <a:pt x="2078" y="19944"/>
                    <a:pt x="3117" y="21077"/>
                  </a:cubicBezTo>
                  <a:cubicBezTo>
                    <a:pt x="4156" y="22116"/>
                    <a:pt x="5383" y="22966"/>
                    <a:pt x="6705" y="23533"/>
                  </a:cubicBezTo>
                  <a:cubicBezTo>
                    <a:pt x="8216" y="24194"/>
                    <a:pt x="9822" y="24477"/>
                    <a:pt x="11427" y="24477"/>
                  </a:cubicBezTo>
                  <a:cubicBezTo>
                    <a:pt x="13127" y="24477"/>
                    <a:pt x="14827" y="24194"/>
                    <a:pt x="16432" y="23438"/>
                  </a:cubicBezTo>
                  <a:cubicBezTo>
                    <a:pt x="17849" y="22872"/>
                    <a:pt x="19076" y="21927"/>
                    <a:pt x="20021" y="20794"/>
                  </a:cubicBezTo>
                  <a:lnTo>
                    <a:pt x="18699" y="19472"/>
                  </a:lnTo>
                  <a:cubicBezTo>
                    <a:pt x="18604" y="19283"/>
                    <a:pt x="18415" y="19189"/>
                    <a:pt x="18226" y="19189"/>
                  </a:cubicBezTo>
                  <a:cubicBezTo>
                    <a:pt x="18037" y="19189"/>
                    <a:pt x="17754" y="19283"/>
                    <a:pt x="17565" y="19472"/>
                  </a:cubicBezTo>
                  <a:cubicBezTo>
                    <a:pt x="17188" y="19850"/>
                    <a:pt x="16715" y="20133"/>
                    <a:pt x="16338" y="20416"/>
                  </a:cubicBezTo>
                  <a:cubicBezTo>
                    <a:pt x="15866" y="20700"/>
                    <a:pt x="15393" y="20983"/>
                    <a:pt x="14921" y="21077"/>
                  </a:cubicBezTo>
                  <a:cubicBezTo>
                    <a:pt x="14449" y="21266"/>
                    <a:pt x="13882" y="21455"/>
                    <a:pt x="13410" y="21550"/>
                  </a:cubicBezTo>
                  <a:cubicBezTo>
                    <a:pt x="12749" y="21644"/>
                    <a:pt x="12088" y="21644"/>
                    <a:pt x="11427" y="21644"/>
                  </a:cubicBezTo>
                  <a:cubicBezTo>
                    <a:pt x="10294" y="21644"/>
                    <a:pt x="9255" y="21455"/>
                    <a:pt x="8216" y="20983"/>
                  </a:cubicBezTo>
                  <a:cubicBezTo>
                    <a:pt x="7178" y="20605"/>
                    <a:pt x="6328" y="19944"/>
                    <a:pt x="5572" y="19189"/>
                  </a:cubicBezTo>
                  <a:cubicBezTo>
                    <a:pt x="4817" y="18339"/>
                    <a:pt x="4156" y="17300"/>
                    <a:pt x="3778" y="16167"/>
                  </a:cubicBezTo>
                  <a:cubicBezTo>
                    <a:pt x="3400" y="14939"/>
                    <a:pt x="3117" y="13523"/>
                    <a:pt x="3211" y="12201"/>
                  </a:cubicBezTo>
                  <a:cubicBezTo>
                    <a:pt x="3117" y="10879"/>
                    <a:pt x="3400" y="9556"/>
                    <a:pt x="3778" y="8234"/>
                  </a:cubicBezTo>
                  <a:cubicBezTo>
                    <a:pt x="4156" y="7196"/>
                    <a:pt x="4722" y="6157"/>
                    <a:pt x="5478" y="5307"/>
                  </a:cubicBezTo>
                  <a:cubicBezTo>
                    <a:pt x="6233" y="4457"/>
                    <a:pt x="7178" y="3890"/>
                    <a:pt x="8122" y="3418"/>
                  </a:cubicBezTo>
                  <a:cubicBezTo>
                    <a:pt x="9255" y="3040"/>
                    <a:pt x="10388" y="2757"/>
                    <a:pt x="11522" y="2757"/>
                  </a:cubicBezTo>
                  <a:cubicBezTo>
                    <a:pt x="12466" y="2757"/>
                    <a:pt x="13316" y="2852"/>
                    <a:pt x="14166" y="3135"/>
                  </a:cubicBezTo>
                  <a:cubicBezTo>
                    <a:pt x="14732" y="3324"/>
                    <a:pt x="15299" y="3513"/>
                    <a:pt x="15866" y="3890"/>
                  </a:cubicBezTo>
                  <a:cubicBezTo>
                    <a:pt x="16243" y="4079"/>
                    <a:pt x="16715" y="4268"/>
                    <a:pt x="17093" y="4551"/>
                  </a:cubicBezTo>
                  <a:cubicBezTo>
                    <a:pt x="17282" y="4740"/>
                    <a:pt x="17565" y="4835"/>
                    <a:pt x="17754" y="4929"/>
                  </a:cubicBezTo>
                  <a:cubicBezTo>
                    <a:pt x="17943" y="4929"/>
                    <a:pt x="18132" y="4835"/>
                    <a:pt x="18226" y="4835"/>
                  </a:cubicBezTo>
                  <a:cubicBezTo>
                    <a:pt x="18321" y="4740"/>
                    <a:pt x="18415" y="4646"/>
                    <a:pt x="18510" y="4551"/>
                  </a:cubicBezTo>
                  <a:lnTo>
                    <a:pt x="19548" y="3040"/>
                  </a:lnTo>
                  <a:cubicBezTo>
                    <a:pt x="18510" y="2096"/>
                    <a:pt x="17376" y="1341"/>
                    <a:pt x="16149" y="774"/>
                  </a:cubicBezTo>
                  <a:cubicBezTo>
                    <a:pt x="14830" y="279"/>
                    <a:pt x="13511" y="1"/>
                    <a:pt x="12192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5" name="Google Shape;265;p18"/>
            <p:cNvSpPr/>
            <p:nvPr/>
          </p:nvSpPr>
          <p:spPr>
            <a:xfrm>
              <a:off x="4165275" y="4851225"/>
              <a:ext cx="368325" cy="597325"/>
            </a:xfrm>
            <a:custGeom>
              <a:avLst/>
              <a:gdLst/>
              <a:ahLst/>
              <a:cxnLst/>
              <a:rect l="l" t="t" r="r" b="b"/>
              <a:pathLst>
                <a:path w="14733" h="23893" extrusionOk="0">
                  <a:moveTo>
                    <a:pt x="1" y="1"/>
                  </a:moveTo>
                  <a:lnTo>
                    <a:pt x="1" y="23893"/>
                  </a:lnTo>
                  <a:lnTo>
                    <a:pt x="14733" y="23893"/>
                  </a:lnTo>
                  <a:lnTo>
                    <a:pt x="14733" y="21249"/>
                  </a:lnTo>
                  <a:lnTo>
                    <a:pt x="3212" y="21249"/>
                  </a:lnTo>
                  <a:lnTo>
                    <a:pt x="3212" y="14544"/>
                  </a:lnTo>
                  <a:lnTo>
                    <a:pt x="3212" y="13033"/>
                  </a:lnTo>
                  <a:lnTo>
                    <a:pt x="3212" y="10578"/>
                  </a:lnTo>
                  <a:lnTo>
                    <a:pt x="3212" y="9161"/>
                  </a:lnTo>
                  <a:lnTo>
                    <a:pt x="3212" y="2551"/>
                  </a:lnTo>
                  <a:lnTo>
                    <a:pt x="14733" y="2551"/>
                  </a:lnTo>
                  <a:lnTo>
                    <a:pt x="147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6" name="Google Shape;266;p18"/>
            <p:cNvSpPr/>
            <p:nvPr/>
          </p:nvSpPr>
          <p:spPr>
            <a:xfrm>
              <a:off x="4280975" y="5115650"/>
              <a:ext cx="198325" cy="61400"/>
            </a:xfrm>
            <a:custGeom>
              <a:avLst/>
              <a:gdLst/>
              <a:ahLst/>
              <a:cxnLst/>
              <a:rect l="l" t="t" r="r" b="b"/>
              <a:pathLst>
                <a:path w="7933" h="2456" extrusionOk="0">
                  <a:moveTo>
                    <a:pt x="945" y="1"/>
                  </a:moveTo>
                  <a:lnTo>
                    <a:pt x="0" y="2456"/>
                  </a:lnTo>
                  <a:lnTo>
                    <a:pt x="7933" y="2456"/>
                  </a:lnTo>
                  <a:lnTo>
                    <a:pt x="7933" y="1"/>
                  </a:ln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7" name="Google Shape;267;p18"/>
            <p:cNvSpPr/>
            <p:nvPr/>
          </p:nvSpPr>
          <p:spPr>
            <a:xfrm>
              <a:off x="3499525" y="4848875"/>
              <a:ext cx="524125" cy="599675"/>
            </a:xfrm>
            <a:custGeom>
              <a:avLst/>
              <a:gdLst/>
              <a:ahLst/>
              <a:cxnLst/>
              <a:rect l="l" t="t" r="r" b="b"/>
              <a:pathLst>
                <a:path w="20965" h="23987" extrusionOk="0">
                  <a:moveTo>
                    <a:pt x="0" y="0"/>
                  </a:moveTo>
                  <a:lnTo>
                    <a:pt x="0" y="23987"/>
                  </a:lnTo>
                  <a:lnTo>
                    <a:pt x="3211" y="23987"/>
                  </a:lnTo>
                  <a:lnTo>
                    <a:pt x="3211" y="2739"/>
                  </a:lnTo>
                  <a:lnTo>
                    <a:pt x="8877" y="2739"/>
                  </a:lnTo>
                  <a:cubicBezTo>
                    <a:pt x="9039" y="2727"/>
                    <a:pt x="9200" y="2721"/>
                    <a:pt x="9361" y="2721"/>
                  </a:cubicBezTo>
                  <a:cubicBezTo>
                    <a:pt x="10426" y="2721"/>
                    <a:pt x="11482" y="2978"/>
                    <a:pt x="12466" y="3306"/>
                  </a:cubicBezTo>
                  <a:cubicBezTo>
                    <a:pt x="13410" y="3683"/>
                    <a:pt x="14354" y="4344"/>
                    <a:pt x="15110" y="5194"/>
                  </a:cubicBezTo>
                  <a:cubicBezTo>
                    <a:pt x="15865" y="6044"/>
                    <a:pt x="16432" y="6989"/>
                    <a:pt x="16810" y="8122"/>
                  </a:cubicBezTo>
                  <a:cubicBezTo>
                    <a:pt x="17565" y="10672"/>
                    <a:pt x="17565" y="13410"/>
                    <a:pt x="16810" y="15960"/>
                  </a:cubicBezTo>
                  <a:cubicBezTo>
                    <a:pt x="16432" y="17093"/>
                    <a:pt x="15865" y="18037"/>
                    <a:pt x="15110" y="18887"/>
                  </a:cubicBezTo>
                  <a:cubicBezTo>
                    <a:pt x="14354" y="19737"/>
                    <a:pt x="13410" y="20304"/>
                    <a:pt x="12466" y="20776"/>
                  </a:cubicBezTo>
                  <a:cubicBezTo>
                    <a:pt x="11333" y="21154"/>
                    <a:pt x="10105" y="21343"/>
                    <a:pt x="8877" y="21343"/>
                  </a:cubicBezTo>
                  <a:lnTo>
                    <a:pt x="6044" y="21343"/>
                  </a:lnTo>
                  <a:lnTo>
                    <a:pt x="5194" y="23987"/>
                  </a:lnTo>
                  <a:lnTo>
                    <a:pt x="8877" y="23987"/>
                  </a:lnTo>
                  <a:cubicBezTo>
                    <a:pt x="10577" y="23987"/>
                    <a:pt x="12182" y="23703"/>
                    <a:pt x="13693" y="23137"/>
                  </a:cubicBezTo>
                  <a:cubicBezTo>
                    <a:pt x="15110" y="22570"/>
                    <a:pt x="16338" y="21720"/>
                    <a:pt x="17471" y="20682"/>
                  </a:cubicBezTo>
                  <a:cubicBezTo>
                    <a:pt x="18415" y="19643"/>
                    <a:pt x="19265" y="18321"/>
                    <a:pt x="19832" y="16904"/>
                  </a:cubicBezTo>
                  <a:cubicBezTo>
                    <a:pt x="20965" y="13788"/>
                    <a:pt x="20965" y="10294"/>
                    <a:pt x="19832" y="7177"/>
                  </a:cubicBezTo>
                  <a:lnTo>
                    <a:pt x="19832" y="7083"/>
                  </a:lnTo>
                  <a:cubicBezTo>
                    <a:pt x="19265" y="5667"/>
                    <a:pt x="18415" y="4439"/>
                    <a:pt x="17471" y="3306"/>
                  </a:cubicBezTo>
                  <a:cubicBezTo>
                    <a:pt x="16338" y="2267"/>
                    <a:pt x="15110" y="1417"/>
                    <a:pt x="13693" y="945"/>
                  </a:cubicBezTo>
                  <a:cubicBezTo>
                    <a:pt x="12182" y="284"/>
                    <a:pt x="10577" y="0"/>
                    <a:pt x="8877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8" name="Google Shape;268;p18"/>
            <p:cNvSpPr/>
            <p:nvPr/>
          </p:nvSpPr>
          <p:spPr>
            <a:xfrm>
              <a:off x="4679950" y="4850175"/>
              <a:ext cx="620925" cy="598375"/>
            </a:xfrm>
            <a:custGeom>
              <a:avLst/>
              <a:gdLst/>
              <a:ahLst/>
              <a:cxnLst/>
              <a:rect l="l" t="t" r="r" b="b"/>
              <a:pathLst>
                <a:path w="24837" h="23935" extrusionOk="0">
                  <a:moveTo>
                    <a:pt x="2575" y="1"/>
                  </a:moveTo>
                  <a:cubicBezTo>
                    <a:pt x="2498" y="1"/>
                    <a:pt x="2424" y="11"/>
                    <a:pt x="2361" y="43"/>
                  </a:cubicBezTo>
                  <a:lnTo>
                    <a:pt x="1" y="43"/>
                  </a:lnTo>
                  <a:lnTo>
                    <a:pt x="1" y="23935"/>
                  </a:lnTo>
                  <a:lnTo>
                    <a:pt x="2834" y="23935"/>
                  </a:lnTo>
                  <a:lnTo>
                    <a:pt x="2834" y="6370"/>
                  </a:lnTo>
                  <a:cubicBezTo>
                    <a:pt x="2834" y="5803"/>
                    <a:pt x="2739" y="5237"/>
                    <a:pt x="2739" y="4765"/>
                  </a:cubicBezTo>
                  <a:lnTo>
                    <a:pt x="2739" y="4765"/>
                  </a:lnTo>
                  <a:lnTo>
                    <a:pt x="11049" y="19780"/>
                  </a:lnTo>
                  <a:cubicBezTo>
                    <a:pt x="11303" y="20118"/>
                    <a:pt x="11632" y="20455"/>
                    <a:pt x="12104" y="20455"/>
                  </a:cubicBezTo>
                  <a:cubicBezTo>
                    <a:pt x="12159" y="20455"/>
                    <a:pt x="12217" y="20451"/>
                    <a:pt x="12277" y="20441"/>
                  </a:cubicBezTo>
                  <a:lnTo>
                    <a:pt x="12749" y="20441"/>
                  </a:lnTo>
                  <a:cubicBezTo>
                    <a:pt x="12799" y="20451"/>
                    <a:pt x="12849" y="20455"/>
                    <a:pt x="12898" y="20455"/>
                  </a:cubicBezTo>
                  <a:cubicBezTo>
                    <a:pt x="13318" y="20455"/>
                    <a:pt x="13713" y="20118"/>
                    <a:pt x="13882" y="19780"/>
                  </a:cubicBezTo>
                  <a:lnTo>
                    <a:pt x="22004" y="4765"/>
                  </a:lnTo>
                  <a:lnTo>
                    <a:pt x="22004" y="5615"/>
                  </a:lnTo>
                  <a:lnTo>
                    <a:pt x="22004" y="6370"/>
                  </a:lnTo>
                  <a:lnTo>
                    <a:pt x="22004" y="23935"/>
                  </a:lnTo>
                  <a:lnTo>
                    <a:pt x="24837" y="23935"/>
                  </a:lnTo>
                  <a:lnTo>
                    <a:pt x="24837" y="43"/>
                  </a:lnTo>
                  <a:lnTo>
                    <a:pt x="22476" y="43"/>
                  </a:lnTo>
                  <a:cubicBezTo>
                    <a:pt x="22381" y="11"/>
                    <a:pt x="22298" y="1"/>
                    <a:pt x="22221" y="1"/>
                  </a:cubicBezTo>
                  <a:cubicBezTo>
                    <a:pt x="22067" y="1"/>
                    <a:pt x="21941" y="43"/>
                    <a:pt x="21815" y="43"/>
                  </a:cubicBezTo>
                  <a:cubicBezTo>
                    <a:pt x="21532" y="137"/>
                    <a:pt x="21437" y="326"/>
                    <a:pt x="21343" y="515"/>
                  </a:cubicBezTo>
                  <a:lnTo>
                    <a:pt x="13221" y="15247"/>
                  </a:lnTo>
                  <a:cubicBezTo>
                    <a:pt x="13032" y="15530"/>
                    <a:pt x="12938" y="15813"/>
                    <a:pt x="12844" y="16097"/>
                  </a:cubicBezTo>
                  <a:cubicBezTo>
                    <a:pt x="12749" y="16380"/>
                    <a:pt x="12560" y="16663"/>
                    <a:pt x="12466" y="16947"/>
                  </a:cubicBezTo>
                  <a:cubicBezTo>
                    <a:pt x="12371" y="16663"/>
                    <a:pt x="12277" y="16380"/>
                    <a:pt x="12088" y="16097"/>
                  </a:cubicBezTo>
                  <a:cubicBezTo>
                    <a:pt x="11994" y="15813"/>
                    <a:pt x="11899" y="15530"/>
                    <a:pt x="11710" y="15247"/>
                  </a:cubicBezTo>
                  <a:lnTo>
                    <a:pt x="3495" y="515"/>
                  </a:lnTo>
                  <a:cubicBezTo>
                    <a:pt x="3400" y="326"/>
                    <a:pt x="3211" y="137"/>
                    <a:pt x="3022" y="43"/>
                  </a:cubicBezTo>
                  <a:cubicBezTo>
                    <a:pt x="2897" y="43"/>
                    <a:pt x="2729" y="1"/>
                    <a:pt x="2575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69" name="Google Shape;269;p18"/>
            <p:cNvSpPr/>
            <p:nvPr/>
          </p:nvSpPr>
          <p:spPr>
            <a:xfrm>
              <a:off x="5411825" y="4850300"/>
              <a:ext cx="519400" cy="598250"/>
            </a:xfrm>
            <a:custGeom>
              <a:avLst/>
              <a:gdLst/>
              <a:ahLst/>
              <a:cxnLst/>
              <a:rect l="l" t="t" r="r" b="b"/>
              <a:pathLst>
                <a:path w="20776" h="23930" extrusionOk="0">
                  <a:moveTo>
                    <a:pt x="3044" y="1"/>
                  </a:moveTo>
                  <a:cubicBezTo>
                    <a:pt x="2978" y="1"/>
                    <a:pt x="2909" y="13"/>
                    <a:pt x="2833" y="38"/>
                  </a:cubicBezTo>
                  <a:lnTo>
                    <a:pt x="0" y="38"/>
                  </a:lnTo>
                  <a:lnTo>
                    <a:pt x="8783" y="14392"/>
                  </a:lnTo>
                  <a:lnTo>
                    <a:pt x="8783" y="23930"/>
                  </a:lnTo>
                  <a:lnTo>
                    <a:pt x="11993" y="23930"/>
                  </a:lnTo>
                  <a:lnTo>
                    <a:pt x="11993" y="14392"/>
                  </a:lnTo>
                  <a:lnTo>
                    <a:pt x="20776" y="38"/>
                  </a:lnTo>
                  <a:lnTo>
                    <a:pt x="17943" y="38"/>
                  </a:lnTo>
                  <a:cubicBezTo>
                    <a:pt x="17867" y="13"/>
                    <a:pt x="17798" y="1"/>
                    <a:pt x="17734" y="1"/>
                  </a:cubicBezTo>
                  <a:cubicBezTo>
                    <a:pt x="17558" y="1"/>
                    <a:pt x="17420" y="88"/>
                    <a:pt x="17282" y="227"/>
                  </a:cubicBezTo>
                  <a:cubicBezTo>
                    <a:pt x="17093" y="416"/>
                    <a:pt x="16904" y="510"/>
                    <a:pt x="16810" y="793"/>
                  </a:cubicBezTo>
                  <a:lnTo>
                    <a:pt x="11332" y="10048"/>
                  </a:lnTo>
                  <a:cubicBezTo>
                    <a:pt x="11143" y="10426"/>
                    <a:pt x="11049" y="10803"/>
                    <a:pt x="10860" y="11181"/>
                  </a:cubicBezTo>
                  <a:cubicBezTo>
                    <a:pt x="10671" y="11464"/>
                    <a:pt x="10577" y="11842"/>
                    <a:pt x="10388" y="12125"/>
                  </a:cubicBezTo>
                  <a:cubicBezTo>
                    <a:pt x="10294" y="11842"/>
                    <a:pt x="10199" y="11464"/>
                    <a:pt x="10010" y="11181"/>
                  </a:cubicBezTo>
                  <a:cubicBezTo>
                    <a:pt x="9821" y="10803"/>
                    <a:pt x="9633" y="10426"/>
                    <a:pt x="9444" y="10048"/>
                  </a:cubicBezTo>
                  <a:lnTo>
                    <a:pt x="3966" y="793"/>
                  </a:lnTo>
                  <a:cubicBezTo>
                    <a:pt x="3872" y="510"/>
                    <a:pt x="3683" y="321"/>
                    <a:pt x="3589" y="227"/>
                  </a:cubicBezTo>
                  <a:cubicBezTo>
                    <a:pt x="3381" y="88"/>
                    <a:pt x="3225" y="1"/>
                    <a:pt x="3044" y="1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0" name="Google Shape;270;p18"/>
            <p:cNvSpPr/>
            <p:nvPr/>
          </p:nvSpPr>
          <p:spPr>
            <a:xfrm>
              <a:off x="3305925" y="3502750"/>
              <a:ext cx="691775" cy="951875"/>
            </a:xfrm>
            <a:custGeom>
              <a:avLst/>
              <a:gdLst/>
              <a:ahLst/>
              <a:cxnLst/>
              <a:rect l="l" t="t" r="r" b="b"/>
              <a:pathLst>
                <a:path w="27671" h="38075" extrusionOk="0">
                  <a:moveTo>
                    <a:pt x="13064" y="0"/>
                  </a:moveTo>
                  <a:cubicBezTo>
                    <a:pt x="12772" y="0"/>
                    <a:pt x="12478" y="6"/>
                    <a:pt x="12183" y="18"/>
                  </a:cubicBezTo>
                  <a:lnTo>
                    <a:pt x="1" y="18"/>
                  </a:lnTo>
                  <a:lnTo>
                    <a:pt x="1" y="38075"/>
                  </a:lnTo>
                  <a:lnTo>
                    <a:pt x="5572" y="38075"/>
                  </a:lnTo>
                  <a:lnTo>
                    <a:pt x="5572" y="4362"/>
                  </a:lnTo>
                  <a:lnTo>
                    <a:pt x="12183" y="4362"/>
                  </a:lnTo>
                  <a:cubicBezTo>
                    <a:pt x="15488" y="4362"/>
                    <a:pt x="17943" y="5117"/>
                    <a:pt x="19643" y="6628"/>
                  </a:cubicBezTo>
                  <a:cubicBezTo>
                    <a:pt x="21249" y="8234"/>
                    <a:pt x="22193" y="10500"/>
                    <a:pt x="22098" y="12766"/>
                  </a:cubicBezTo>
                  <a:cubicBezTo>
                    <a:pt x="22098" y="13994"/>
                    <a:pt x="21815" y="15222"/>
                    <a:pt x="21437" y="16355"/>
                  </a:cubicBezTo>
                  <a:cubicBezTo>
                    <a:pt x="20965" y="17394"/>
                    <a:pt x="20399" y="18338"/>
                    <a:pt x="19549" y="19094"/>
                  </a:cubicBezTo>
                  <a:cubicBezTo>
                    <a:pt x="18604" y="19849"/>
                    <a:pt x="17566" y="20510"/>
                    <a:pt x="16432" y="20888"/>
                  </a:cubicBezTo>
                  <a:cubicBezTo>
                    <a:pt x="15016" y="21266"/>
                    <a:pt x="13599" y="21454"/>
                    <a:pt x="12183" y="21454"/>
                  </a:cubicBezTo>
                  <a:lnTo>
                    <a:pt x="9255" y="21454"/>
                  </a:lnTo>
                  <a:lnTo>
                    <a:pt x="7744" y="25987"/>
                  </a:lnTo>
                  <a:lnTo>
                    <a:pt x="12183" y="25987"/>
                  </a:lnTo>
                  <a:cubicBezTo>
                    <a:pt x="14449" y="25987"/>
                    <a:pt x="16716" y="25610"/>
                    <a:pt x="18793" y="24949"/>
                  </a:cubicBezTo>
                  <a:cubicBezTo>
                    <a:pt x="20587" y="24382"/>
                    <a:pt x="22287" y="23532"/>
                    <a:pt x="23704" y="22304"/>
                  </a:cubicBezTo>
                  <a:cubicBezTo>
                    <a:pt x="24931" y="21171"/>
                    <a:pt x="25970" y="19755"/>
                    <a:pt x="26631" y="18149"/>
                  </a:cubicBezTo>
                  <a:cubicBezTo>
                    <a:pt x="27292" y="16449"/>
                    <a:pt x="27670" y="14655"/>
                    <a:pt x="27670" y="12861"/>
                  </a:cubicBezTo>
                  <a:cubicBezTo>
                    <a:pt x="27670" y="11067"/>
                    <a:pt x="27387" y="9178"/>
                    <a:pt x="26726" y="7573"/>
                  </a:cubicBezTo>
                  <a:cubicBezTo>
                    <a:pt x="26065" y="5967"/>
                    <a:pt x="25120" y="4551"/>
                    <a:pt x="23893" y="3512"/>
                  </a:cubicBezTo>
                  <a:cubicBezTo>
                    <a:pt x="22476" y="2284"/>
                    <a:pt x="20776" y="1434"/>
                    <a:pt x="19077" y="868"/>
                  </a:cubicBezTo>
                  <a:cubicBezTo>
                    <a:pt x="17093" y="289"/>
                    <a:pt x="15110" y="0"/>
                    <a:pt x="13064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1" name="Google Shape;271;p18"/>
            <p:cNvSpPr/>
            <p:nvPr/>
          </p:nvSpPr>
          <p:spPr>
            <a:xfrm>
              <a:off x="1419600" y="3500825"/>
              <a:ext cx="705925" cy="953800"/>
            </a:xfrm>
            <a:custGeom>
              <a:avLst/>
              <a:gdLst/>
              <a:ahLst/>
              <a:cxnLst/>
              <a:rect l="l" t="t" r="r" b="b"/>
              <a:pathLst>
                <a:path w="28237" h="38152" extrusionOk="0">
                  <a:moveTo>
                    <a:pt x="1" y="0"/>
                  </a:moveTo>
                  <a:lnTo>
                    <a:pt x="1" y="38152"/>
                  </a:lnTo>
                  <a:lnTo>
                    <a:pt x="5572" y="38152"/>
                  </a:lnTo>
                  <a:lnTo>
                    <a:pt x="5572" y="4439"/>
                  </a:lnTo>
                  <a:lnTo>
                    <a:pt x="11711" y="4439"/>
                  </a:lnTo>
                  <a:cubicBezTo>
                    <a:pt x="15016" y="4439"/>
                    <a:pt x="17377" y="5100"/>
                    <a:pt x="19076" y="6327"/>
                  </a:cubicBezTo>
                  <a:cubicBezTo>
                    <a:pt x="20682" y="7650"/>
                    <a:pt x="21626" y="9727"/>
                    <a:pt x="21437" y="11899"/>
                  </a:cubicBezTo>
                  <a:cubicBezTo>
                    <a:pt x="21437" y="13032"/>
                    <a:pt x="21248" y="14166"/>
                    <a:pt x="20871" y="15204"/>
                  </a:cubicBezTo>
                  <a:cubicBezTo>
                    <a:pt x="20399" y="16243"/>
                    <a:pt x="19832" y="17093"/>
                    <a:pt x="18982" y="17848"/>
                  </a:cubicBezTo>
                  <a:cubicBezTo>
                    <a:pt x="18038" y="18604"/>
                    <a:pt x="16999" y="19171"/>
                    <a:pt x="15866" y="19548"/>
                  </a:cubicBezTo>
                  <a:cubicBezTo>
                    <a:pt x="14449" y="19926"/>
                    <a:pt x="13033" y="20115"/>
                    <a:pt x="11616" y="20115"/>
                  </a:cubicBezTo>
                  <a:lnTo>
                    <a:pt x="9916" y="20115"/>
                  </a:lnTo>
                  <a:lnTo>
                    <a:pt x="8405" y="24176"/>
                  </a:lnTo>
                  <a:lnTo>
                    <a:pt x="9822" y="24176"/>
                  </a:lnTo>
                  <a:cubicBezTo>
                    <a:pt x="9987" y="24152"/>
                    <a:pt x="10147" y="24140"/>
                    <a:pt x="10301" y="24140"/>
                  </a:cubicBezTo>
                  <a:cubicBezTo>
                    <a:pt x="10766" y="24140"/>
                    <a:pt x="11191" y="24246"/>
                    <a:pt x="11616" y="24459"/>
                  </a:cubicBezTo>
                  <a:cubicBezTo>
                    <a:pt x="11994" y="24648"/>
                    <a:pt x="12372" y="25026"/>
                    <a:pt x="12655" y="25403"/>
                  </a:cubicBezTo>
                  <a:lnTo>
                    <a:pt x="20965" y="36924"/>
                  </a:lnTo>
                  <a:cubicBezTo>
                    <a:pt x="21397" y="37615"/>
                    <a:pt x="22145" y="38069"/>
                    <a:pt x="22993" y="38069"/>
                  </a:cubicBezTo>
                  <a:cubicBezTo>
                    <a:pt x="23071" y="38069"/>
                    <a:pt x="23151" y="38066"/>
                    <a:pt x="23232" y="38057"/>
                  </a:cubicBezTo>
                  <a:lnTo>
                    <a:pt x="28237" y="38057"/>
                  </a:lnTo>
                  <a:lnTo>
                    <a:pt x="18604" y="25026"/>
                  </a:lnTo>
                  <a:cubicBezTo>
                    <a:pt x="18132" y="24270"/>
                    <a:pt x="17471" y="23703"/>
                    <a:pt x="16716" y="23231"/>
                  </a:cubicBezTo>
                  <a:cubicBezTo>
                    <a:pt x="18227" y="22948"/>
                    <a:pt x="19643" y="22381"/>
                    <a:pt x="21060" y="21626"/>
                  </a:cubicBezTo>
                  <a:cubicBezTo>
                    <a:pt x="22193" y="20965"/>
                    <a:pt x="23326" y="20115"/>
                    <a:pt x="24270" y="19076"/>
                  </a:cubicBezTo>
                  <a:cubicBezTo>
                    <a:pt x="25120" y="18037"/>
                    <a:pt x="25781" y="16904"/>
                    <a:pt x="26253" y="15582"/>
                  </a:cubicBezTo>
                  <a:cubicBezTo>
                    <a:pt x="26726" y="14260"/>
                    <a:pt x="26915" y="12938"/>
                    <a:pt x="26915" y="11521"/>
                  </a:cubicBezTo>
                  <a:cubicBezTo>
                    <a:pt x="26915" y="9916"/>
                    <a:pt x="26631" y="8311"/>
                    <a:pt x="26065" y="6800"/>
                  </a:cubicBezTo>
                  <a:cubicBezTo>
                    <a:pt x="25404" y="5383"/>
                    <a:pt x="24459" y="4156"/>
                    <a:pt x="23232" y="3211"/>
                  </a:cubicBezTo>
                  <a:cubicBezTo>
                    <a:pt x="21910" y="2078"/>
                    <a:pt x="20304" y="1228"/>
                    <a:pt x="18510" y="850"/>
                  </a:cubicBezTo>
                  <a:cubicBezTo>
                    <a:pt x="16338" y="189"/>
                    <a:pt x="14071" y="0"/>
                    <a:pt x="11805" y="0"/>
                  </a:cubicBezTo>
                  <a:close/>
                </a:path>
              </a:pathLst>
            </a:custGeom>
            <a:solidFill>
              <a:srgbClr val="244C9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sp>
          <p:nvSpPr>
            <p:cNvPr id="272" name="Google Shape;272;p18"/>
            <p:cNvSpPr/>
            <p:nvPr/>
          </p:nvSpPr>
          <p:spPr>
            <a:xfrm>
              <a:off x="6096475" y="3361525"/>
              <a:ext cx="139300" cy="139325"/>
            </a:xfrm>
            <a:custGeom>
              <a:avLst/>
              <a:gdLst/>
              <a:ahLst/>
              <a:cxnLst/>
              <a:rect l="l" t="t" r="r" b="b"/>
              <a:pathLst>
                <a:path w="5572" h="5573" extrusionOk="0">
                  <a:moveTo>
                    <a:pt x="0" y="1"/>
                  </a:moveTo>
                  <a:lnTo>
                    <a:pt x="0" y="5572"/>
                  </a:lnTo>
                  <a:lnTo>
                    <a:pt x="5572" y="5572"/>
                  </a:lnTo>
                  <a:lnTo>
                    <a:pt x="5572" y="1"/>
                  </a:lnTo>
                  <a:close/>
                </a:path>
              </a:pathLst>
            </a:custGeom>
            <a:solidFill>
              <a:srgbClr val="2EB5C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</p:grpSp>
      <p:sp>
        <p:nvSpPr>
          <p:cNvPr id="273" name="Google Shape;273;p18"/>
          <p:cNvSpPr txBox="1"/>
          <p:nvPr/>
        </p:nvSpPr>
        <p:spPr>
          <a:xfrm>
            <a:off x="185349" y="4637914"/>
            <a:ext cx="4419600" cy="34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725" tIns="92725" rIns="92725" bIns="927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>
                <a:solidFill>
                  <a:srgbClr val="666666"/>
                </a:solidFill>
              </a:rPr>
              <a:t>Source: Coin Marketcap, Gryphsis Academy</a:t>
            </a:r>
            <a:endParaRPr sz="1000"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602*293"/>
  <p:tag name="TABLE_ENDDRAG_RECT" val="31*39*602*293"/>
</p:tagLst>
</file>

<file path=ppt/tags/tag10.xml><?xml version="1.0" encoding="utf-8"?>
<p:tagLst xmlns:p="http://schemas.openxmlformats.org/presentationml/2006/main">
  <p:tag name="KSO_WM_BEAUTIFY_FLAG" val="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"/>
</p:tagLst>
</file>

<file path=ppt/tags/tag106.xml><?xml version="1.0" encoding="utf-8"?>
<p:tagLst xmlns:p="http://schemas.openxmlformats.org/presentationml/2006/main">
  <p:tag name="KSO_WM_BEAUTIFY_FLAG" val=""/>
</p:tagLst>
</file>

<file path=ppt/tags/tag107.xml><?xml version="1.0" encoding="utf-8"?>
<p:tagLst xmlns:p="http://schemas.openxmlformats.org/presentationml/2006/main">
  <p:tag name="KSO_WM_BEAUTIFY_FLAG" val=""/>
</p:tagLst>
</file>

<file path=ppt/tags/tag108.xml><?xml version="1.0" encoding="utf-8"?>
<p:tagLst xmlns:p="http://schemas.openxmlformats.org/presentationml/2006/main">
  <p:tag name="KSO_WM_BEAUTIFY_FLAG" val=""/>
</p:tagLst>
</file>

<file path=ppt/tags/tag109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10.xml><?xml version="1.0" encoding="utf-8"?>
<p:tagLst xmlns:p="http://schemas.openxmlformats.org/presentationml/2006/main">
  <p:tag name="KSO_WM_BEAUTIFY_FLAG" val=""/>
</p:tagLst>
</file>

<file path=ppt/tags/tag111.xml><?xml version="1.0" encoding="utf-8"?>
<p:tagLst xmlns:p="http://schemas.openxmlformats.org/presentationml/2006/main">
  <p:tag name="KSO_WM_BEAUTIFY_FLAG" val=""/>
</p:tagLst>
</file>

<file path=ppt/tags/tag112.xml><?xml version="1.0" encoding="utf-8"?>
<p:tagLst xmlns:p="http://schemas.openxmlformats.org/presentationml/2006/main">
  <p:tag name="KSO_WM_BEAUTIFY_FLAG" val=""/>
</p:tagLst>
</file>

<file path=ppt/tags/tag113.xml><?xml version="1.0" encoding="utf-8"?>
<p:tagLst xmlns:p="http://schemas.openxmlformats.org/presentationml/2006/main">
  <p:tag name="KSO_WM_BEAUTIFY_FLAG" val=""/>
</p:tagLst>
</file>

<file path=ppt/tags/tag114.xml><?xml version="1.0" encoding="utf-8"?>
<p:tagLst xmlns:p="http://schemas.openxmlformats.org/presentationml/2006/main">
  <p:tag name="KSO_WM_BEAUTIFY_FLAG" val=""/>
</p:tagLst>
</file>

<file path=ppt/tags/tag115.xml><?xml version="1.0" encoding="utf-8"?>
<p:tagLst xmlns:p="http://schemas.openxmlformats.org/presentationml/2006/main">
  <p:tag name="KSO_WM_BEAUTIFY_FLAG" val=""/>
</p:tagLst>
</file>

<file path=ppt/tags/tag116.xml><?xml version="1.0" encoding="utf-8"?>
<p:tagLst xmlns:p="http://schemas.openxmlformats.org/presentationml/2006/main">
  <p:tag name="KSO_WM_BEAUTIFY_FLAG" val=""/>
</p:tagLst>
</file>

<file path=ppt/tags/tag117.xml><?xml version="1.0" encoding="utf-8"?>
<p:tagLst xmlns:p="http://schemas.openxmlformats.org/presentationml/2006/main">
  <p:tag name="KSO_WM_BEAUTIFY_FLAG" val=""/>
</p:tagLst>
</file>

<file path=ppt/tags/tag118.xml><?xml version="1.0" encoding="utf-8"?>
<p:tagLst xmlns:p="http://schemas.openxmlformats.org/presentationml/2006/main">
  <p:tag name="KSO_WM_BEAUTIFY_FLAG" val=""/>
</p:tagLst>
</file>

<file path=ppt/tags/tag119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20.xml><?xml version="1.0" encoding="utf-8"?>
<p:tagLst xmlns:p="http://schemas.openxmlformats.org/presentationml/2006/main">
  <p:tag name="KSO_WM_BEAUTIFY_FLAG" val=""/>
</p:tagLst>
</file>

<file path=ppt/tags/tag121.xml><?xml version="1.0" encoding="utf-8"?>
<p:tagLst xmlns:p="http://schemas.openxmlformats.org/presentationml/2006/main">
  <p:tag name="KSO_WM_BEAUTIFY_FLAG" val=""/>
</p:tagLst>
</file>

<file path=ppt/tags/tag122.xml><?xml version="1.0" encoding="utf-8"?>
<p:tagLst xmlns:p="http://schemas.openxmlformats.org/presentationml/2006/main">
  <p:tag name="KSO_WM_BEAUTIFY_FLAG" val=""/>
</p:tagLst>
</file>

<file path=ppt/tags/tag123.xml><?xml version="1.0" encoding="utf-8"?>
<p:tagLst xmlns:p="http://schemas.openxmlformats.org/presentationml/2006/main">
  <p:tag name="KSO_WM_BEAUTIFY_FLAG" val=""/>
</p:tagLst>
</file>

<file path=ppt/tags/tag124.xml><?xml version="1.0" encoding="utf-8"?>
<p:tagLst xmlns:p="http://schemas.openxmlformats.org/presentationml/2006/main">
  <p:tag name="KSO_WM_BEAUTIFY_FLAG" val=""/>
</p:tagLst>
</file>

<file path=ppt/tags/tag125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TABLE_ENDDRAG_ORIGIN_RECT" val="557*304"/>
  <p:tag name="TABLE_ENDDRAG_RECT" val="31*45*557*304"/>
</p:tagLst>
</file>

<file path=ppt/tags/tag20.xml><?xml version="1.0" encoding="utf-8"?>
<p:tagLst xmlns:p="http://schemas.openxmlformats.org/presentationml/2006/main">
  <p:tag name="KSO_WM_BEAUTIFY_FLAG" val=""/>
</p:tagLst>
</file>

<file path=ppt/tags/tag21.xml><?xml version="1.0" encoding="utf-8"?>
<p:tagLst xmlns:p="http://schemas.openxmlformats.org/presentationml/2006/main">
  <p:tag name="KSO_WM_BEAUTIFY_FLAG" val=""/>
</p:tagLst>
</file>

<file path=ppt/tags/tag22.xml><?xml version="1.0" encoding="utf-8"?>
<p:tagLst xmlns:p="http://schemas.openxmlformats.org/presentationml/2006/main">
  <p:tag name="KSO_WM_BEAUTIFY_FLAG" val=""/>
</p:tagLst>
</file>

<file path=ppt/tags/tag23.xml><?xml version="1.0" encoding="utf-8"?>
<p:tagLst xmlns:p="http://schemas.openxmlformats.org/presentationml/2006/main">
  <p:tag name="KSO_WM_BEAUTIFY_FLAG" val=""/>
</p:tagLst>
</file>

<file path=ppt/tags/tag24.xml><?xml version="1.0" encoding="utf-8"?>
<p:tagLst xmlns:p="http://schemas.openxmlformats.org/presentationml/2006/main">
  <p:tag name="KSO_WM_BEAUTIFY_FLAG" val=""/>
</p:tagLst>
</file>

<file path=ppt/tags/tag25.xml><?xml version="1.0" encoding="utf-8"?>
<p:tagLst xmlns:p="http://schemas.openxmlformats.org/presentationml/2006/main">
  <p:tag name="KSO_WM_BEAUTIFY_FLAG" val=""/>
</p:tagLst>
</file>

<file path=ppt/tags/tag26.xml><?xml version="1.0" encoding="utf-8"?>
<p:tagLst xmlns:p="http://schemas.openxmlformats.org/presentationml/2006/main">
  <p:tag name="KSO_WM_BEAUTIFY_FLAG" val=""/>
</p:tagLst>
</file>

<file path=ppt/tags/tag27.xml><?xml version="1.0" encoding="utf-8"?>
<p:tagLst xmlns:p="http://schemas.openxmlformats.org/presentationml/2006/main">
  <p:tag name="KSO_WM_BEAUTIFY_FLAG" val=""/>
</p:tagLst>
</file>

<file path=ppt/tags/tag28.xml><?xml version="1.0" encoding="utf-8"?>
<p:tagLst xmlns:p="http://schemas.openxmlformats.org/presentationml/2006/main">
  <p:tag name="KSO_WM_BEAUTIFY_FLAG" val=""/>
</p:tagLst>
</file>

<file path=ppt/tags/tag29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TABLE_ENDDRAG_ORIGIN_RECT" val="526*307"/>
  <p:tag name="TABLE_ENDDRAG_RECT" val="69*44*526*307"/>
</p:tagLst>
</file>

<file path=ppt/tags/tag30.xml><?xml version="1.0" encoding="utf-8"?>
<p:tagLst xmlns:p="http://schemas.openxmlformats.org/presentationml/2006/main">
  <p:tag name="KSO_WM_BEAUTIFY_FLAG" val=""/>
</p:tagLst>
</file>

<file path=ppt/tags/tag31.xml><?xml version="1.0" encoding="utf-8"?>
<p:tagLst xmlns:p="http://schemas.openxmlformats.org/presentationml/2006/main">
  <p:tag name="KSO_WM_BEAUTIFY_FLAG" val=""/>
</p:tagLst>
</file>

<file path=ppt/tags/tag32.xml><?xml version="1.0" encoding="utf-8"?>
<p:tagLst xmlns:p="http://schemas.openxmlformats.org/presentationml/2006/main">
  <p:tag name="KSO_WM_BEAUTIFY_FLAG" val=""/>
</p:tagLst>
</file>

<file path=ppt/tags/tag33.xml><?xml version="1.0" encoding="utf-8"?>
<p:tagLst xmlns:p="http://schemas.openxmlformats.org/presentationml/2006/main">
  <p:tag name="KSO_WM_BEAUTIFY_FLAG" val=""/>
</p:tagLst>
</file>

<file path=ppt/tags/tag34.xml><?xml version="1.0" encoding="utf-8"?>
<p:tagLst xmlns:p="http://schemas.openxmlformats.org/presentationml/2006/main">
  <p:tag name="KSO_WM_BEAUTIFY_FLAG" val=""/>
</p:tagLst>
</file>

<file path=ppt/tags/tag35.xml><?xml version="1.0" encoding="utf-8"?>
<p:tagLst xmlns:p="http://schemas.openxmlformats.org/presentationml/2006/main">
  <p:tag name="KSO_WM_BEAUTIFY_FLAG" val=""/>
</p:tagLst>
</file>

<file path=ppt/tags/tag36.xml><?xml version="1.0" encoding="utf-8"?>
<p:tagLst xmlns:p="http://schemas.openxmlformats.org/presentationml/2006/main">
  <p:tag name="KSO_WM_BEAUTIFY_FLAG" val=""/>
</p:tagLst>
</file>

<file path=ppt/tags/tag37.xml><?xml version="1.0" encoding="utf-8"?>
<p:tagLst xmlns:p="http://schemas.openxmlformats.org/presentationml/2006/main">
  <p:tag name="KSO_WM_BEAUTIFY_FLAG" val=""/>
</p:tagLst>
</file>

<file path=ppt/tags/tag38.xml><?xml version="1.0" encoding="utf-8"?>
<p:tagLst xmlns:p="http://schemas.openxmlformats.org/presentationml/2006/main">
  <p:tag name="KSO_WM_BEAUTIFY_FLAG" val=""/>
</p:tagLst>
</file>

<file path=ppt/tags/tag39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40.xml><?xml version="1.0" encoding="utf-8"?>
<p:tagLst xmlns:p="http://schemas.openxmlformats.org/presentationml/2006/main">
  <p:tag name="KSO_WM_BEAUTIFY_FLAG" val=""/>
</p:tagLst>
</file>

<file path=ppt/tags/tag41.xml><?xml version="1.0" encoding="utf-8"?>
<p:tagLst xmlns:p="http://schemas.openxmlformats.org/presentationml/2006/main">
  <p:tag name="KSO_WM_BEAUTIFY_FLAG" val=""/>
</p:tagLst>
</file>

<file path=ppt/tags/tag42.xml><?xml version="1.0" encoding="utf-8"?>
<p:tagLst xmlns:p="http://schemas.openxmlformats.org/presentationml/2006/main">
  <p:tag name="KSO_WM_BEAUTIFY_FLAG" val=""/>
</p:tagLst>
</file>

<file path=ppt/tags/tag43.xml><?xml version="1.0" encoding="utf-8"?>
<p:tagLst xmlns:p="http://schemas.openxmlformats.org/presentationml/2006/main">
  <p:tag name="KSO_WM_BEAUTIFY_FLAG" val=""/>
</p:tagLst>
</file>

<file path=ppt/tags/tag44.xml><?xml version="1.0" encoding="utf-8"?>
<p:tagLst xmlns:p="http://schemas.openxmlformats.org/presentationml/2006/main">
  <p:tag name="KSO_WM_BEAUTIFY_FLAG" val=""/>
</p:tagLst>
</file>

<file path=ppt/tags/tag45.xml><?xml version="1.0" encoding="utf-8"?>
<p:tagLst xmlns:p="http://schemas.openxmlformats.org/presentationml/2006/main">
  <p:tag name="KSO_WM_BEAUTIFY_FLAG" val=""/>
</p:tagLst>
</file>

<file path=ppt/tags/tag46.xml><?xml version="1.0" encoding="utf-8"?>
<p:tagLst xmlns:p="http://schemas.openxmlformats.org/presentationml/2006/main">
  <p:tag name="KSO_WM_BEAUTIFY_FLAG" val=""/>
</p:tagLst>
</file>

<file path=ppt/tags/tag47.xml><?xml version="1.0" encoding="utf-8"?>
<p:tagLst xmlns:p="http://schemas.openxmlformats.org/presentationml/2006/main">
  <p:tag name="KSO_WM_BEAUTIFY_FLAG" val=""/>
</p:tagLst>
</file>

<file path=ppt/tags/tag48.xml><?xml version="1.0" encoding="utf-8"?>
<p:tagLst xmlns:p="http://schemas.openxmlformats.org/presentationml/2006/main">
  <p:tag name="KSO_WM_BEAUTIFY_FLAG" val=""/>
</p:tagLst>
</file>

<file path=ppt/tags/tag49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50.xml><?xml version="1.0" encoding="utf-8"?>
<p:tagLst xmlns:p="http://schemas.openxmlformats.org/presentationml/2006/main">
  <p:tag name="KSO_WM_BEAUTIFY_FLAG" val=""/>
</p:tagLst>
</file>

<file path=ppt/tags/tag51.xml><?xml version="1.0" encoding="utf-8"?>
<p:tagLst xmlns:p="http://schemas.openxmlformats.org/presentationml/2006/main">
  <p:tag name="KSO_WM_BEAUTIFY_FLAG" val=""/>
</p:tagLst>
</file>

<file path=ppt/tags/tag52.xml><?xml version="1.0" encoding="utf-8"?>
<p:tagLst xmlns:p="http://schemas.openxmlformats.org/presentationml/2006/main">
  <p:tag name="KSO_WM_BEAUTIFY_FLAG" val=""/>
</p:tagLst>
</file>

<file path=ppt/tags/tag53.xml><?xml version="1.0" encoding="utf-8"?>
<p:tagLst xmlns:p="http://schemas.openxmlformats.org/presentationml/2006/main">
  <p:tag name="KSO_WM_BEAUTIFY_FLAG" val=""/>
</p:tagLst>
</file>

<file path=ppt/tags/tag54.xml><?xml version="1.0" encoding="utf-8"?>
<p:tagLst xmlns:p="http://schemas.openxmlformats.org/presentationml/2006/main">
  <p:tag name="KSO_WM_BEAUTIFY_FLAG" val=""/>
</p:tagLst>
</file>

<file path=ppt/tags/tag55.xml><?xml version="1.0" encoding="utf-8"?>
<p:tagLst xmlns:p="http://schemas.openxmlformats.org/presentationml/2006/main">
  <p:tag name="KSO_WM_BEAUTIFY_FLAG" val=""/>
</p:tagLst>
</file>

<file path=ppt/tags/tag56.xml><?xml version="1.0" encoding="utf-8"?>
<p:tagLst xmlns:p="http://schemas.openxmlformats.org/presentationml/2006/main">
  <p:tag name="KSO_WM_BEAUTIFY_FLAG" val=""/>
</p:tagLst>
</file>

<file path=ppt/tags/tag57.xml><?xml version="1.0" encoding="utf-8"?>
<p:tagLst xmlns:p="http://schemas.openxmlformats.org/presentationml/2006/main">
  <p:tag name="KSO_WM_BEAUTIFY_FLAG" val=""/>
</p:tagLst>
</file>

<file path=ppt/tags/tag58.xml><?xml version="1.0" encoding="utf-8"?>
<p:tagLst xmlns:p="http://schemas.openxmlformats.org/presentationml/2006/main">
  <p:tag name="KSO_WM_BEAUTIFY_FLAG" val=""/>
</p:tagLst>
</file>

<file path=ppt/tags/tag59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60.xml><?xml version="1.0" encoding="utf-8"?>
<p:tagLst xmlns:p="http://schemas.openxmlformats.org/presentationml/2006/main">
  <p:tag name="KSO_WM_BEAUTIFY_FLAG" val=""/>
</p:tagLst>
</file>

<file path=ppt/tags/tag61.xml><?xml version="1.0" encoding="utf-8"?>
<p:tagLst xmlns:p="http://schemas.openxmlformats.org/presentationml/2006/main">
  <p:tag name="KSO_WM_BEAUTIFY_FLAG" val=""/>
</p:tagLst>
</file>

<file path=ppt/tags/tag62.xml><?xml version="1.0" encoding="utf-8"?>
<p:tagLst xmlns:p="http://schemas.openxmlformats.org/presentationml/2006/main">
  <p:tag name="KSO_WM_BEAUTIFY_FLAG" val="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"/>
</p:tagLst>
</file>

<file path=ppt/tags/tag78.xml><?xml version="1.0" encoding="utf-8"?>
<p:tagLst xmlns:p="http://schemas.openxmlformats.org/presentationml/2006/main">
  <p:tag name="KSO_WM_BEAUTIFY_FLAG" val=""/>
</p:tagLst>
</file>

<file path=ppt/tags/tag79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80.xml><?xml version="1.0" encoding="utf-8"?>
<p:tagLst xmlns:p="http://schemas.openxmlformats.org/presentationml/2006/main">
  <p:tag name="KSO_WM_BEAUTIFY_FLAG" val=""/>
</p:tagLst>
</file>

<file path=ppt/tags/tag81.xml><?xml version="1.0" encoding="utf-8"?>
<p:tagLst xmlns:p="http://schemas.openxmlformats.org/presentationml/2006/main">
  <p:tag name="KSO_WM_BEAUTIFY_FLAG" val=""/>
</p:tagLst>
</file>

<file path=ppt/tags/tag82.xml><?xml version="1.0" encoding="utf-8"?>
<p:tagLst xmlns:p="http://schemas.openxmlformats.org/presentationml/2006/main">
  <p:tag name="KSO_WM_BEAUTIFY_FLAG" val="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ags/tag90.xml><?xml version="1.0" encoding="utf-8"?>
<p:tagLst xmlns:p="http://schemas.openxmlformats.org/presentationml/2006/main">
  <p:tag name="KSO_WM_BEAUTIFY_FLAG" val=""/>
</p:tagLst>
</file>

<file path=ppt/tags/tag91.xml><?xml version="1.0" encoding="utf-8"?>
<p:tagLst xmlns:p="http://schemas.openxmlformats.org/presentationml/2006/main">
  <p:tag name="KSO_WM_BEAUTIFY_FLAG" val="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"/>
</p:tagLst>
</file>

<file path=ppt/tags/tag96.xml><?xml version="1.0" encoding="utf-8"?>
<p:tagLst xmlns:p="http://schemas.openxmlformats.org/presentationml/2006/main">
  <p:tag name="KSO_WM_BEAUTIFY_FLAG" val=""/>
</p:tagLst>
</file>

<file path=ppt/tags/tag97.xml><?xml version="1.0" encoding="utf-8"?>
<p:tagLst xmlns:p="http://schemas.openxmlformats.org/presentationml/2006/main">
  <p:tag name="KSO_WM_BEAUTIFY_FLAG" val="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9961</Words>
  <Application>WPS 文字</Application>
  <PresentationFormat/>
  <Paragraphs>1604</Paragraphs>
  <Slides>53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53</vt:i4>
      </vt:variant>
    </vt:vector>
  </HeadingPairs>
  <TitlesOfParts>
    <vt:vector size="66" baseType="lpstr">
      <vt:lpstr>Arial</vt:lpstr>
      <vt:lpstr>宋体</vt:lpstr>
      <vt:lpstr>Wingdings</vt:lpstr>
      <vt:lpstr>Arial</vt:lpstr>
      <vt:lpstr>Times New Roman</vt:lpstr>
      <vt:lpstr>Times New Roman Regular</vt:lpstr>
      <vt:lpstr>汉仪书宋二KW</vt:lpstr>
      <vt:lpstr>宋体</vt:lpstr>
      <vt:lpstr>微软雅黑</vt:lpstr>
      <vt:lpstr>汉仪旗黑</vt:lpstr>
      <vt:lpstr>Arial Unicode MS</vt:lpstr>
      <vt:lpstr>Courier New</vt:lpstr>
      <vt:lpstr>Simple Light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东方甲乙木</cp:lastModifiedBy>
  <cp:revision>33</cp:revision>
  <dcterms:created xsi:type="dcterms:W3CDTF">2024-03-15T01:54:14Z</dcterms:created>
  <dcterms:modified xsi:type="dcterms:W3CDTF">2024-03-15T01:54:14Z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CFEB5E0905D1F17C8CE2D66594E83275_42</vt:lpwstr>
  </property>
  <property fmtid="{D5CDD505-2E9C-101B-9397-08002B2CF9AE}" pid="3" name="KSOProductBuildVer">
    <vt:lpwstr>2052-6.5.2.8766</vt:lpwstr>
  </property>
</Properties>
</file>